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8"/>
  </p:notesMasterIdLst>
  <p:handoutMasterIdLst>
    <p:handoutMasterId r:id="rId129"/>
  </p:handoutMasterIdLst>
  <p:sldIdLst>
    <p:sldId id="279" r:id="rId2"/>
    <p:sldId id="262" r:id="rId3"/>
    <p:sldId id="352" r:id="rId4"/>
    <p:sldId id="282" r:id="rId5"/>
    <p:sldId id="274" r:id="rId6"/>
    <p:sldId id="281" r:id="rId7"/>
    <p:sldId id="280" r:id="rId8"/>
    <p:sldId id="283" r:id="rId9"/>
    <p:sldId id="404" r:id="rId10"/>
    <p:sldId id="263" r:id="rId11"/>
    <p:sldId id="303" r:id="rId12"/>
    <p:sldId id="395" r:id="rId13"/>
    <p:sldId id="348" r:id="rId14"/>
    <p:sldId id="378" r:id="rId15"/>
    <p:sldId id="347" r:id="rId16"/>
    <p:sldId id="394" r:id="rId17"/>
    <p:sldId id="273" r:id="rId18"/>
    <p:sldId id="331" r:id="rId19"/>
    <p:sldId id="291" r:id="rId20"/>
    <p:sldId id="328" r:id="rId21"/>
    <p:sldId id="329" r:id="rId22"/>
    <p:sldId id="301" r:id="rId23"/>
    <p:sldId id="327" r:id="rId24"/>
    <p:sldId id="313" r:id="rId25"/>
    <p:sldId id="312" r:id="rId26"/>
    <p:sldId id="290" r:id="rId27"/>
    <p:sldId id="330" r:id="rId28"/>
    <p:sldId id="314" r:id="rId29"/>
    <p:sldId id="362" r:id="rId30"/>
    <p:sldId id="305" r:id="rId31"/>
    <p:sldId id="405" r:id="rId32"/>
    <p:sldId id="403" r:id="rId33"/>
    <p:sldId id="292" r:id="rId34"/>
    <p:sldId id="257" r:id="rId35"/>
    <p:sldId id="406" r:id="rId36"/>
    <p:sldId id="298" r:id="rId37"/>
    <p:sldId id="299" r:id="rId38"/>
    <p:sldId id="308" r:id="rId39"/>
    <p:sldId id="258" r:id="rId40"/>
    <p:sldId id="265" r:id="rId41"/>
    <p:sldId id="306" r:id="rId42"/>
    <p:sldId id="309" r:id="rId43"/>
    <p:sldId id="259" r:id="rId44"/>
    <p:sldId id="266" r:id="rId45"/>
    <p:sldId id="287" r:id="rId46"/>
    <p:sldId id="310" r:id="rId47"/>
    <p:sldId id="260" r:id="rId48"/>
    <p:sldId id="267" r:id="rId49"/>
    <p:sldId id="307" r:id="rId50"/>
    <p:sldId id="286" r:id="rId51"/>
    <p:sldId id="388" r:id="rId52"/>
    <p:sldId id="390" r:id="rId53"/>
    <p:sldId id="389" r:id="rId54"/>
    <p:sldId id="391" r:id="rId55"/>
    <p:sldId id="392" r:id="rId56"/>
    <p:sldId id="393" r:id="rId57"/>
    <p:sldId id="293" r:id="rId58"/>
    <p:sldId id="294" r:id="rId59"/>
    <p:sldId id="295" r:id="rId60"/>
    <p:sldId id="311" r:id="rId61"/>
    <p:sldId id="261" r:id="rId62"/>
    <p:sldId id="264" r:id="rId63"/>
    <p:sldId id="297" r:id="rId64"/>
    <p:sldId id="407" r:id="rId65"/>
    <p:sldId id="431" r:id="rId66"/>
    <p:sldId id="439" r:id="rId67"/>
    <p:sldId id="432" r:id="rId68"/>
    <p:sldId id="472" r:id="rId69"/>
    <p:sldId id="473" r:id="rId70"/>
    <p:sldId id="474" r:id="rId71"/>
    <p:sldId id="410" r:id="rId72"/>
    <p:sldId id="411" r:id="rId73"/>
    <p:sldId id="412" r:id="rId74"/>
    <p:sldId id="413" r:id="rId75"/>
    <p:sldId id="414" r:id="rId76"/>
    <p:sldId id="415" r:id="rId77"/>
    <p:sldId id="416" r:id="rId78"/>
    <p:sldId id="418" r:id="rId79"/>
    <p:sldId id="419" r:id="rId80"/>
    <p:sldId id="420" r:id="rId81"/>
    <p:sldId id="421" r:id="rId82"/>
    <p:sldId id="422" r:id="rId83"/>
    <p:sldId id="423" r:id="rId84"/>
    <p:sldId id="424" r:id="rId85"/>
    <p:sldId id="425" r:id="rId86"/>
    <p:sldId id="426" r:id="rId87"/>
    <p:sldId id="427" r:id="rId88"/>
    <p:sldId id="428" r:id="rId89"/>
    <p:sldId id="437" r:id="rId90"/>
    <p:sldId id="438" r:id="rId91"/>
    <p:sldId id="429" r:id="rId92"/>
    <p:sldId id="433" r:id="rId93"/>
    <p:sldId id="434" r:id="rId94"/>
    <p:sldId id="435" r:id="rId95"/>
    <p:sldId id="436" r:id="rId96"/>
    <p:sldId id="443" r:id="rId97"/>
    <p:sldId id="440" r:id="rId98"/>
    <p:sldId id="441" r:id="rId99"/>
    <p:sldId id="442"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57" r:id="rId114"/>
    <p:sldId id="458" r:id="rId115"/>
    <p:sldId id="459" r:id="rId116"/>
    <p:sldId id="460" r:id="rId117"/>
    <p:sldId id="461" r:id="rId118"/>
    <p:sldId id="462" r:id="rId119"/>
    <p:sldId id="463" r:id="rId120"/>
    <p:sldId id="466" r:id="rId121"/>
    <p:sldId id="464" r:id="rId122"/>
    <p:sldId id="465" r:id="rId123"/>
    <p:sldId id="470" r:id="rId124"/>
    <p:sldId id="471" r:id="rId125"/>
    <p:sldId id="468" r:id="rId126"/>
    <p:sldId id="469" r:id="rId127"/>
  </p:sldIdLst>
  <p:sldSz cx="9144000" cy="6858000" type="screen4x3"/>
  <p:notesSz cx="7315200" cy="9601200"/>
  <p:custDataLst>
    <p:tags r:id="rId1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91F"/>
    <a:srgbClr val="F383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596" y="-90"/>
      </p:cViewPr>
      <p:guideLst>
        <p:guide orient="horz" pos="2160"/>
        <p:guide pos="2880"/>
      </p:guideLst>
    </p:cSldViewPr>
  </p:slideViewPr>
  <p:notesTextViewPr>
    <p:cViewPr>
      <p:scale>
        <a:sx n="100" d="100"/>
        <a:sy n="100" d="100"/>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3BAD2-B00A-D34E-9801-1BB15424CDB6}" type="doc">
      <dgm:prSet loTypeId="urn:microsoft.com/office/officeart/2005/8/layout/hChevron3" loCatId="" qsTypeId="urn:microsoft.com/office/officeart/2005/8/quickstyle/simple2" qsCatId="simple" csTypeId="urn:microsoft.com/office/officeart/2005/8/colors/accent1_2" csCatId="accent1"/>
      <dgm:spPr/>
      <dgm:t>
        <a:bodyPr/>
        <a:lstStyle/>
        <a:p>
          <a:endParaRPr lang="en-US"/>
        </a:p>
      </dgm:t>
    </dgm:pt>
    <dgm:pt modelId="{D24E3B19-8FE0-9740-802F-2F0423F49316}">
      <dgm:prSet/>
      <dgm:spPr/>
      <dgm:t>
        <a:bodyPr/>
        <a:lstStyle/>
        <a:p>
          <a:pPr rtl="0"/>
          <a:r>
            <a:rPr lang="en-US" baseline="0" dirty="0" smtClean="0"/>
            <a:t>Warm-up</a:t>
          </a:r>
          <a:endParaRPr lang="en-US" dirty="0"/>
        </a:p>
      </dgm:t>
    </dgm:pt>
    <dgm:pt modelId="{86F2F6C0-B2C3-EF4C-B0D6-4A378DB20545}" type="parTrans" cxnId="{B8D3BD8E-8D4E-5F49-B69B-8C5D2115CEE0}">
      <dgm:prSet/>
      <dgm:spPr/>
      <dgm:t>
        <a:bodyPr/>
        <a:lstStyle/>
        <a:p>
          <a:endParaRPr lang="en-US"/>
        </a:p>
      </dgm:t>
    </dgm:pt>
    <dgm:pt modelId="{B110A72D-55D2-B242-AD43-1B5D99AD6FC1}" type="sibTrans" cxnId="{B8D3BD8E-8D4E-5F49-B69B-8C5D2115CEE0}">
      <dgm:prSet/>
      <dgm:spPr/>
      <dgm:t>
        <a:bodyPr/>
        <a:lstStyle/>
        <a:p>
          <a:endParaRPr lang="en-US"/>
        </a:p>
      </dgm:t>
    </dgm:pt>
    <dgm:pt modelId="{33B67643-ECEB-CF4F-8D97-0C06AB9508CA}">
      <dgm:prSet/>
      <dgm:spPr/>
      <dgm:t>
        <a:bodyPr/>
        <a:lstStyle/>
        <a:p>
          <a:pPr rtl="0"/>
          <a:r>
            <a:rPr lang="en-US" baseline="0" dirty="0" smtClean="0"/>
            <a:t>Dynamic Warm-up</a:t>
          </a:r>
          <a:endParaRPr lang="en-US" dirty="0"/>
        </a:p>
      </dgm:t>
    </dgm:pt>
    <dgm:pt modelId="{E7395F5F-2D27-0442-9078-612D0704C931}" type="parTrans" cxnId="{C8C29190-8EBC-764C-AA59-2C4190E945DD}">
      <dgm:prSet/>
      <dgm:spPr/>
      <dgm:t>
        <a:bodyPr/>
        <a:lstStyle/>
        <a:p>
          <a:endParaRPr lang="en-US"/>
        </a:p>
      </dgm:t>
    </dgm:pt>
    <dgm:pt modelId="{A9D3D78B-E1C9-5246-B1CF-A57FBA17C94A}" type="sibTrans" cxnId="{C8C29190-8EBC-764C-AA59-2C4190E945DD}">
      <dgm:prSet/>
      <dgm:spPr/>
      <dgm:t>
        <a:bodyPr/>
        <a:lstStyle/>
        <a:p>
          <a:endParaRPr lang="en-US"/>
        </a:p>
      </dgm:t>
    </dgm:pt>
    <dgm:pt modelId="{DD075207-83C6-A047-8B3F-63AC5993DF13}">
      <dgm:prSet/>
      <dgm:spPr/>
      <dgm:t>
        <a:bodyPr/>
        <a:lstStyle/>
        <a:p>
          <a:pPr rtl="0"/>
          <a:r>
            <a:rPr lang="en-US" baseline="0" dirty="0" smtClean="0"/>
            <a:t>Movement Preparation </a:t>
          </a:r>
          <a:endParaRPr lang="en-US" dirty="0"/>
        </a:p>
      </dgm:t>
    </dgm:pt>
    <dgm:pt modelId="{F4117587-A950-CF4D-BE84-85F36AB51BAE}" type="parTrans" cxnId="{A8794663-C5B1-5047-8F3C-1815909C7FD7}">
      <dgm:prSet/>
      <dgm:spPr/>
      <dgm:t>
        <a:bodyPr/>
        <a:lstStyle/>
        <a:p>
          <a:endParaRPr lang="en-US"/>
        </a:p>
      </dgm:t>
    </dgm:pt>
    <dgm:pt modelId="{E4832EBF-5FA7-414C-A065-5E47F9A7EB68}" type="sibTrans" cxnId="{A8794663-C5B1-5047-8F3C-1815909C7FD7}">
      <dgm:prSet/>
      <dgm:spPr/>
      <dgm:t>
        <a:bodyPr/>
        <a:lstStyle/>
        <a:p>
          <a:endParaRPr lang="en-US"/>
        </a:p>
      </dgm:t>
    </dgm:pt>
    <dgm:pt modelId="{0C65812E-4D38-9949-9857-C7CFE24B75B7}" type="pres">
      <dgm:prSet presAssocID="{7EC3BAD2-B00A-D34E-9801-1BB15424CDB6}" presName="Name0" presStyleCnt="0">
        <dgm:presLayoutVars>
          <dgm:dir/>
          <dgm:resizeHandles val="exact"/>
        </dgm:presLayoutVars>
      </dgm:prSet>
      <dgm:spPr/>
      <dgm:t>
        <a:bodyPr/>
        <a:lstStyle/>
        <a:p>
          <a:endParaRPr lang="en-US"/>
        </a:p>
      </dgm:t>
    </dgm:pt>
    <dgm:pt modelId="{31757F83-EE77-F246-98E6-3592E811867B}" type="pres">
      <dgm:prSet presAssocID="{D24E3B19-8FE0-9740-802F-2F0423F49316}" presName="parTxOnly" presStyleLbl="node1" presStyleIdx="0" presStyleCnt="3" custLinFactNeighborX="-572" custLinFactNeighborY="-54044">
        <dgm:presLayoutVars>
          <dgm:bulletEnabled val="1"/>
        </dgm:presLayoutVars>
      </dgm:prSet>
      <dgm:spPr/>
      <dgm:t>
        <a:bodyPr/>
        <a:lstStyle/>
        <a:p>
          <a:endParaRPr lang="en-US"/>
        </a:p>
      </dgm:t>
    </dgm:pt>
    <dgm:pt modelId="{1B2A2A69-68CD-EF48-946E-00DFEF150ED9}" type="pres">
      <dgm:prSet presAssocID="{B110A72D-55D2-B242-AD43-1B5D99AD6FC1}" presName="parSpace" presStyleCnt="0"/>
      <dgm:spPr/>
      <dgm:t>
        <a:bodyPr/>
        <a:lstStyle/>
        <a:p>
          <a:endParaRPr lang="en-US"/>
        </a:p>
      </dgm:t>
    </dgm:pt>
    <dgm:pt modelId="{BEE84608-220F-5A4B-9896-CFEE2FD4270F}" type="pres">
      <dgm:prSet presAssocID="{33B67643-ECEB-CF4F-8D97-0C06AB9508CA}" presName="parTxOnly" presStyleLbl="node1" presStyleIdx="1" presStyleCnt="3" custLinFactNeighborX="-66870" custLinFactNeighborY="-53170">
        <dgm:presLayoutVars>
          <dgm:bulletEnabled val="1"/>
        </dgm:presLayoutVars>
      </dgm:prSet>
      <dgm:spPr/>
      <dgm:t>
        <a:bodyPr/>
        <a:lstStyle/>
        <a:p>
          <a:endParaRPr lang="en-US"/>
        </a:p>
      </dgm:t>
    </dgm:pt>
    <dgm:pt modelId="{68D48709-D79E-184C-AEFF-EFE0F6ABC0CA}" type="pres">
      <dgm:prSet presAssocID="{A9D3D78B-E1C9-5246-B1CF-A57FBA17C94A}" presName="parSpace" presStyleCnt="0"/>
      <dgm:spPr/>
      <dgm:t>
        <a:bodyPr/>
        <a:lstStyle/>
        <a:p>
          <a:endParaRPr lang="en-US"/>
        </a:p>
      </dgm:t>
    </dgm:pt>
    <dgm:pt modelId="{EFF79B0E-9F72-0A4C-9B72-286739C3B33B}" type="pres">
      <dgm:prSet presAssocID="{DD075207-83C6-A047-8B3F-63AC5993DF13}" presName="parTxOnly" presStyleLbl="node1" presStyleIdx="2" presStyleCnt="3" custLinFactNeighborX="-94191" custLinFactNeighborY="-53600">
        <dgm:presLayoutVars>
          <dgm:bulletEnabled val="1"/>
        </dgm:presLayoutVars>
      </dgm:prSet>
      <dgm:spPr/>
      <dgm:t>
        <a:bodyPr/>
        <a:lstStyle/>
        <a:p>
          <a:endParaRPr lang="en-US"/>
        </a:p>
      </dgm:t>
    </dgm:pt>
  </dgm:ptLst>
  <dgm:cxnLst>
    <dgm:cxn modelId="{94085491-98EE-E440-87EA-E42BBD52F491}" type="presOf" srcId="{33B67643-ECEB-CF4F-8D97-0C06AB9508CA}" destId="{BEE84608-220F-5A4B-9896-CFEE2FD4270F}" srcOrd="0" destOrd="0" presId="urn:microsoft.com/office/officeart/2005/8/layout/hChevron3"/>
    <dgm:cxn modelId="{C8C29190-8EBC-764C-AA59-2C4190E945DD}" srcId="{7EC3BAD2-B00A-D34E-9801-1BB15424CDB6}" destId="{33B67643-ECEB-CF4F-8D97-0C06AB9508CA}" srcOrd="1" destOrd="0" parTransId="{E7395F5F-2D27-0442-9078-612D0704C931}" sibTransId="{A9D3D78B-E1C9-5246-B1CF-A57FBA17C94A}"/>
    <dgm:cxn modelId="{A8794663-C5B1-5047-8F3C-1815909C7FD7}" srcId="{7EC3BAD2-B00A-D34E-9801-1BB15424CDB6}" destId="{DD075207-83C6-A047-8B3F-63AC5993DF13}" srcOrd="2" destOrd="0" parTransId="{F4117587-A950-CF4D-BE84-85F36AB51BAE}" sibTransId="{E4832EBF-5FA7-414C-A065-5E47F9A7EB68}"/>
    <dgm:cxn modelId="{71885093-6941-FF40-B9A4-DA17B75B49F2}" type="presOf" srcId="{D24E3B19-8FE0-9740-802F-2F0423F49316}" destId="{31757F83-EE77-F246-98E6-3592E811867B}" srcOrd="0" destOrd="0" presId="urn:microsoft.com/office/officeart/2005/8/layout/hChevron3"/>
    <dgm:cxn modelId="{FC52879C-F142-2A4D-93BE-2140026412BC}" type="presOf" srcId="{7EC3BAD2-B00A-D34E-9801-1BB15424CDB6}" destId="{0C65812E-4D38-9949-9857-C7CFE24B75B7}" srcOrd="0" destOrd="0" presId="urn:microsoft.com/office/officeart/2005/8/layout/hChevron3"/>
    <dgm:cxn modelId="{B8D3BD8E-8D4E-5F49-B69B-8C5D2115CEE0}" srcId="{7EC3BAD2-B00A-D34E-9801-1BB15424CDB6}" destId="{D24E3B19-8FE0-9740-802F-2F0423F49316}" srcOrd="0" destOrd="0" parTransId="{86F2F6C0-B2C3-EF4C-B0D6-4A378DB20545}" sibTransId="{B110A72D-55D2-B242-AD43-1B5D99AD6FC1}"/>
    <dgm:cxn modelId="{067D288F-06D2-BF42-883D-2521380F41FB}" type="presOf" srcId="{DD075207-83C6-A047-8B3F-63AC5993DF13}" destId="{EFF79B0E-9F72-0A4C-9B72-286739C3B33B}" srcOrd="0" destOrd="0" presId="urn:microsoft.com/office/officeart/2005/8/layout/hChevron3"/>
    <dgm:cxn modelId="{15948802-75AC-354E-8A29-F77AAEC20AB8}" type="presParOf" srcId="{0C65812E-4D38-9949-9857-C7CFE24B75B7}" destId="{31757F83-EE77-F246-98E6-3592E811867B}" srcOrd="0" destOrd="0" presId="urn:microsoft.com/office/officeart/2005/8/layout/hChevron3"/>
    <dgm:cxn modelId="{217B84ED-FB93-B847-8FC8-FF9B0287722D}" type="presParOf" srcId="{0C65812E-4D38-9949-9857-C7CFE24B75B7}" destId="{1B2A2A69-68CD-EF48-946E-00DFEF150ED9}" srcOrd="1" destOrd="0" presId="urn:microsoft.com/office/officeart/2005/8/layout/hChevron3"/>
    <dgm:cxn modelId="{2430B78F-0B78-BE48-BADB-0AE9592CD0E4}" type="presParOf" srcId="{0C65812E-4D38-9949-9857-C7CFE24B75B7}" destId="{BEE84608-220F-5A4B-9896-CFEE2FD4270F}" srcOrd="2" destOrd="0" presId="urn:microsoft.com/office/officeart/2005/8/layout/hChevron3"/>
    <dgm:cxn modelId="{6287E922-87D2-7B44-BFCE-7C5FBBE3AB07}" type="presParOf" srcId="{0C65812E-4D38-9949-9857-C7CFE24B75B7}" destId="{68D48709-D79E-184C-AEFF-EFE0F6ABC0CA}" srcOrd="3" destOrd="0" presId="urn:microsoft.com/office/officeart/2005/8/layout/hChevron3"/>
    <dgm:cxn modelId="{0C4E2DA3-C4FB-7D4A-A830-7E7A5C7DFC66}" type="presParOf" srcId="{0C65812E-4D38-9949-9857-C7CFE24B75B7}" destId="{EFF79B0E-9F72-0A4C-9B72-286739C3B33B}"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custT="1"/>
      <dgm:spPr/>
      <dgm:t>
        <a:bodyPr/>
        <a:lstStyle/>
        <a:p>
          <a:r>
            <a:rPr lang="en-US" sz="2400" b="1" dirty="0" smtClean="0"/>
            <a:t>Confidence</a:t>
          </a:r>
          <a:endParaRPr lang="en-US" sz="2400" b="1"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custT="1"/>
      <dgm:spPr/>
      <dgm:t>
        <a:bodyPr/>
        <a:lstStyle/>
        <a:p>
          <a:r>
            <a:rPr lang="en-US" sz="2400" b="1" dirty="0" smtClean="0"/>
            <a:t>Motivation</a:t>
          </a:r>
          <a:endParaRPr lang="en-US" sz="2400" b="1"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2400" b="1" dirty="0" smtClean="0"/>
            <a:t>Competence</a:t>
          </a:r>
          <a:endParaRPr lang="en-US" sz="1000" b="1"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E030D6A6-055F-C746-87FD-BA7E1F7718D3}">
      <dgm:prSet phldrT="[Text]" custT="1"/>
      <dgm:spPr/>
      <dgm:t>
        <a:bodyPr/>
        <a:lstStyle/>
        <a:p>
          <a:r>
            <a:rPr lang="en-US" sz="2400" b="1" dirty="0" smtClean="0"/>
            <a:t>Participation</a:t>
          </a:r>
          <a:endParaRPr lang="en-US" sz="2400" b="1" dirty="0"/>
        </a:p>
      </dgm:t>
    </dgm:pt>
    <dgm:pt modelId="{E0F3A61F-2748-C745-85BB-6BF77A309DC2}" type="parTrans" cxnId="{A9C26A89-805B-9547-B5C7-91B4BA1BCD3E}">
      <dgm:prSet/>
      <dgm:spPr/>
      <dgm:t>
        <a:bodyPr/>
        <a:lstStyle/>
        <a:p>
          <a:endParaRPr lang="en-US"/>
        </a:p>
      </dgm:t>
    </dgm:pt>
    <dgm:pt modelId="{660B3A20-6EEB-1746-88A0-B34AF8E5AE02}" type="sibTrans" cxnId="{A9C26A89-805B-9547-B5C7-91B4BA1BCD3E}">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4">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4"/>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4">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4"/>
      <dgm:spPr/>
      <dgm:t>
        <a:bodyPr/>
        <a:lstStyle/>
        <a:p>
          <a:endParaRPr lang="en-US"/>
        </a:p>
      </dgm:t>
    </dgm:pt>
    <dgm:pt modelId="{0AC90687-98AF-DE4F-BE67-B88135C0D566}" type="pres">
      <dgm:prSet presAssocID="{E030D6A6-055F-C746-87FD-BA7E1F7718D3}" presName="dummy" presStyleCnt="0"/>
      <dgm:spPr/>
    </dgm:pt>
    <dgm:pt modelId="{89857CB0-45C1-584C-8C6B-2FF5445E0D11}" type="pres">
      <dgm:prSet presAssocID="{E030D6A6-055F-C746-87FD-BA7E1F7718D3}" presName="node" presStyleLbl="revTx" presStyleIdx="2" presStyleCnt="4">
        <dgm:presLayoutVars>
          <dgm:bulletEnabled val="1"/>
        </dgm:presLayoutVars>
      </dgm:prSet>
      <dgm:spPr/>
      <dgm:t>
        <a:bodyPr/>
        <a:lstStyle/>
        <a:p>
          <a:endParaRPr lang="en-US"/>
        </a:p>
      </dgm:t>
    </dgm:pt>
    <dgm:pt modelId="{F2FC0027-8557-3840-9D23-F7F1EA19925B}" type="pres">
      <dgm:prSet presAssocID="{660B3A20-6EEB-1746-88A0-B34AF8E5AE02}" presName="sibTrans" presStyleLbl="node1" presStyleIdx="2" presStyleCnt="4"/>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3" presStyleCnt="4"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3" presStyleCnt="4"/>
      <dgm:spPr/>
      <dgm:t>
        <a:bodyPr/>
        <a:lstStyle/>
        <a:p>
          <a:endParaRPr lang="en-US"/>
        </a:p>
      </dgm:t>
    </dgm:pt>
  </dgm:ptLst>
  <dgm:cxnLst>
    <dgm:cxn modelId="{574B3CE8-1BC4-D040-83AF-4D27BAE93B99}" type="presOf" srcId="{B5ECBE24-4EB6-4245-86DE-35600E9F7FA8}" destId="{070CDF58-DB79-104B-8BE8-B294F6C38820}" srcOrd="0" destOrd="0" presId="urn:microsoft.com/office/officeart/2005/8/layout/cycle1"/>
    <dgm:cxn modelId="{162AB18B-C9AE-1346-BD69-8A4E31D23786}" type="presOf" srcId="{660B3A20-6EEB-1746-88A0-B34AF8E5AE02}" destId="{F2FC0027-8557-3840-9D23-F7F1EA19925B}" srcOrd="0" destOrd="0" presId="urn:microsoft.com/office/officeart/2005/8/layout/cycle1"/>
    <dgm:cxn modelId="{DD3201C5-745C-284A-8791-2D48C138BB8D}" type="presOf" srcId="{9CA460BC-785D-174A-A4D8-76993EFEEF9C}" destId="{67C9F14A-6AFA-F346-9D58-DE1A3356E9D7}" srcOrd="0" destOrd="0" presId="urn:microsoft.com/office/officeart/2005/8/layout/cycle1"/>
    <dgm:cxn modelId="{AE4601F8-6385-7D4A-8079-D4A959D5B79A}" type="presOf" srcId="{78AD2411-0DCB-9742-93CE-28B182701142}" destId="{8A04BE41-A271-3841-A4EC-1742DBA338F4}" srcOrd="0" destOrd="0" presId="urn:microsoft.com/office/officeart/2005/8/layout/cycle1"/>
    <dgm:cxn modelId="{48A60FEA-BDD8-CD4B-8B8E-AD31EC690519}" type="presOf" srcId="{ACD7414E-DFE2-1245-BE34-C66040A14C95}" destId="{C750DED5-D58D-154D-920D-C15AC7D65C87}"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BCDE8767-9A65-2E48-940A-0663FE04919A}" srcId="{9CA460BC-785D-174A-A4D8-76993EFEEF9C}" destId="{ACD7414E-DFE2-1245-BE34-C66040A14C95}" srcOrd="3" destOrd="0" parTransId="{D1DB5EE1-244A-8945-8866-354999295C05}" sibTransId="{CE414FEE-AA4D-DC47-AE95-A65AE8292E93}"/>
    <dgm:cxn modelId="{A9C26A89-805B-9547-B5C7-91B4BA1BCD3E}" srcId="{9CA460BC-785D-174A-A4D8-76993EFEEF9C}" destId="{E030D6A6-055F-C746-87FD-BA7E1F7718D3}" srcOrd="2" destOrd="0" parTransId="{E0F3A61F-2748-C745-85BB-6BF77A309DC2}" sibTransId="{660B3A20-6EEB-1746-88A0-B34AF8E5AE02}"/>
    <dgm:cxn modelId="{A22A5FFD-AE5B-E848-9448-DB70F4B63BC2}" type="presOf" srcId="{2937B58A-6983-6F48-9644-B5FF82CDFDAC}" destId="{503AAA57-010A-A84F-931E-ADC75C7ACA08}" srcOrd="0" destOrd="0" presId="urn:microsoft.com/office/officeart/2005/8/layout/cycle1"/>
    <dgm:cxn modelId="{FB5AF391-EBEF-D644-B49F-26D3F1C94302}" type="presOf" srcId="{AEE571DA-F95E-1A4E-BAAA-3570B5EE4FE3}" destId="{2716ACF6-6160-184C-8852-2052FC72943B}" srcOrd="0" destOrd="0" presId="urn:microsoft.com/office/officeart/2005/8/layout/cycle1"/>
    <dgm:cxn modelId="{C57F0CE0-6B1F-CC48-9947-AE4E5293A618}" srcId="{9CA460BC-785D-174A-A4D8-76993EFEEF9C}" destId="{78AD2411-0DCB-9742-93CE-28B182701142}" srcOrd="0" destOrd="0" parTransId="{F14B3E37-3925-364F-9A82-7E9C230001A6}" sibTransId="{2937B58A-6983-6F48-9644-B5FF82CDFDAC}"/>
    <dgm:cxn modelId="{555DE5BE-08BC-9F4F-96AF-7D14E5C9BE67}" type="presOf" srcId="{E030D6A6-055F-C746-87FD-BA7E1F7718D3}" destId="{89857CB0-45C1-584C-8C6B-2FF5445E0D11}" srcOrd="0" destOrd="0" presId="urn:microsoft.com/office/officeart/2005/8/layout/cycle1"/>
    <dgm:cxn modelId="{E39C90AF-3175-974C-909E-81D0B992B092}" type="presOf" srcId="{CE414FEE-AA4D-DC47-AE95-A65AE8292E93}" destId="{96D4BEB3-9A70-AE40-86D3-40A6FEA6A697}" srcOrd="0" destOrd="0" presId="urn:microsoft.com/office/officeart/2005/8/layout/cycle1"/>
    <dgm:cxn modelId="{BCBC2B85-7DBE-FE4C-9CDB-2942768B0505}" type="presParOf" srcId="{67C9F14A-6AFA-F346-9D58-DE1A3356E9D7}" destId="{27ACDBDD-DF41-B441-A700-F340BF76960D}" srcOrd="0" destOrd="0" presId="urn:microsoft.com/office/officeart/2005/8/layout/cycle1"/>
    <dgm:cxn modelId="{EEC74044-D75F-1043-AF5C-2E768232D7F2}" type="presParOf" srcId="{67C9F14A-6AFA-F346-9D58-DE1A3356E9D7}" destId="{8A04BE41-A271-3841-A4EC-1742DBA338F4}" srcOrd="1" destOrd="0" presId="urn:microsoft.com/office/officeart/2005/8/layout/cycle1"/>
    <dgm:cxn modelId="{636E5834-7F3C-634F-88A2-0A5A60DE1067}" type="presParOf" srcId="{67C9F14A-6AFA-F346-9D58-DE1A3356E9D7}" destId="{503AAA57-010A-A84F-931E-ADC75C7ACA08}" srcOrd="2" destOrd="0" presId="urn:microsoft.com/office/officeart/2005/8/layout/cycle1"/>
    <dgm:cxn modelId="{EB9BCB7F-B2B5-3B43-B2F3-ECA68EF071F2}" type="presParOf" srcId="{67C9F14A-6AFA-F346-9D58-DE1A3356E9D7}" destId="{12475BC0-79FC-8A43-A664-D5C7389B4D4A}" srcOrd="3" destOrd="0" presId="urn:microsoft.com/office/officeart/2005/8/layout/cycle1"/>
    <dgm:cxn modelId="{38471A26-BBB6-4A4D-8EBF-5CEC543912CD}" type="presParOf" srcId="{67C9F14A-6AFA-F346-9D58-DE1A3356E9D7}" destId="{070CDF58-DB79-104B-8BE8-B294F6C38820}" srcOrd="4" destOrd="0" presId="urn:microsoft.com/office/officeart/2005/8/layout/cycle1"/>
    <dgm:cxn modelId="{D9AAC492-4215-B541-A09D-7C2F1E98E964}" type="presParOf" srcId="{67C9F14A-6AFA-F346-9D58-DE1A3356E9D7}" destId="{2716ACF6-6160-184C-8852-2052FC72943B}" srcOrd="5" destOrd="0" presId="urn:microsoft.com/office/officeart/2005/8/layout/cycle1"/>
    <dgm:cxn modelId="{07612C45-AD7D-D244-9C3A-E843595F85FC}" type="presParOf" srcId="{67C9F14A-6AFA-F346-9D58-DE1A3356E9D7}" destId="{0AC90687-98AF-DE4F-BE67-B88135C0D566}" srcOrd="6" destOrd="0" presId="urn:microsoft.com/office/officeart/2005/8/layout/cycle1"/>
    <dgm:cxn modelId="{F7437046-B53A-5649-954C-08510F3910B1}" type="presParOf" srcId="{67C9F14A-6AFA-F346-9D58-DE1A3356E9D7}" destId="{89857CB0-45C1-584C-8C6B-2FF5445E0D11}" srcOrd="7" destOrd="0" presId="urn:microsoft.com/office/officeart/2005/8/layout/cycle1"/>
    <dgm:cxn modelId="{0B784993-F5B3-D344-9F7D-95F2A2553EE7}" type="presParOf" srcId="{67C9F14A-6AFA-F346-9D58-DE1A3356E9D7}" destId="{F2FC0027-8557-3840-9D23-F7F1EA19925B}" srcOrd="8" destOrd="0" presId="urn:microsoft.com/office/officeart/2005/8/layout/cycle1"/>
    <dgm:cxn modelId="{83DC4120-F773-5249-95A5-2218014AF521}" type="presParOf" srcId="{67C9F14A-6AFA-F346-9D58-DE1A3356E9D7}" destId="{E50B8923-5B1A-4744-9030-C5773B218FB7}" srcOrd="9" destOrd="0" presId="urn:microsoft.com/office/officeart/2005/8/layout/cycle1"/>
    <dgm:cxn modelId="{DEE33E2C-5AF0-CF4B-80B5-EF81D5E1060A}" type="presParOf" srcId="{67C9F14A-6AFA-F346-9D58-DE1A3356E9D7}" destId="{C750DED5-D58D-154D-920D-C15AC7D65C87}" srcOrd="10" destOrd="0" presId="urn:microsoft.com/office/officeart/2005/8/layout/cycle1"/>
    <dgm:cxn modelId="{F2EEE943-46AC-A647-887A-16334370929B}" type="presParOf" srcId="{67C9F14A-6AFA-F346-9D58-DE1A3356E9D7}" destId="{96D4BEB3-9A70-AE40-86D3-40A6FEA6A697}"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7F7C4E-9371-214D-9081-11F1BC267501}" type="doc">
      <dgm:prSet loTypeId="urn:microsoft.com/office/officeart/2005/8/layout/cycle1" loCatId="" qsTypeId="urn:microsoft.com/office/officeart/2005/8/quickstyle/simple4" qsCatId="simple" csTypeId="urn:microsoft.com/office/officeart/2005/8/colors/accent4_2" csCatId="accent4" phldr="1"/>
      <dgm:spPr/>
      <dgm:t>
        <a:bodyPr/>
        <a:lstStyle/>
        <a:p>
          <a:endParaRPr lang="en-US"/>
        </a:p>
      </dgm:t>
    </dgm:pt>
    <dgm:pt modelId="{22C4566C-B268-A046-B79C-97A56FB8037B}">
      <dgm:prSet phldrT="[Text]"/>
      <dgm:spPr/>
      <dgm:t>
        <a:bodyPr/>
        <a:lstStyle/>
        <a:p>
          <a:endParaRPr lang="en-US" dirty="0"/>
        </a:p>
      </dgm:t>
    </dgm:pt>
    <dgm:pt modelId="{F188B6A6-C0CF-1C40-8649-3A6EC5857C7B}" type="parTrans" cxnId="{EC7A1DEC-A10A-1C4B-B150-5BD3C6946903}">
      <dgm:prSet/>
      <dgm:spPr/>
      <dgm:t>
        <a:bodyPr/>
        <a:lstStyle/>
        <a:p>
          <a:endParaRPr lang="en-US"/>
        </a:p>
      </dgm:t>
    </dgm:pt>
    <dgm:pt modelId="{71B3A3E2-2728-D247-BE33-F370D7444F18}" type="sibTrans" cxnId="{EC7A1DEC-A10A-1C4B-B150-5BD3C6946903}">
      <dgm:prSet/>
      <dgm:spPr/>
      <dgm:t>
        <a:bodyPr/>
        <a:lstStyle/>
        <a:p>
          <a:endParaRPr lang="en-US"/>
        </a:p>
      </dgm:t>
    </dgm:pt>
    <dgm:pt modelId="{12A639AC-3087-3F4D-A42F-D9A7F7D50FBB}">
      <dgm:prSet phldrT="[Text]"/>
      <dgm:spPr/>
      <dgm:t>
        <a:bodyPr/>
        <a:lstStyle/>
        <a:p>
          <a:endParaRPr lang="en-US" dirty="0"/>
        </a:p>
      </dgm:t>
    </dgm:pt>
    <dgm:pt modelId="{6B21C670-3333-6A4E-AF3C-E2B5729C8F00}" type="parTrans" cxnId="{F5B8D646-98A6-CD40-9AEB-D17324812C1B}">
      <dgm:prSet/>
      <dgm:spPr/>
      <dgm:t>
        <a:bodyPr/>
        <a:lstStyle/>
        <a:p>
          <a:endParaRPr lang="en-US"/>
        </a:p>
      </dgm:t>
    </dgm:pt>
    <dgm:pt modelId="{237416C8-FECD-0340-842D-1A80C706053E}" type="sibTrans" cxnId="{F5B8D646-98A6-CD40-9AEB-D17324812C1B}">
      <dgm:prSet/>
      <dgm:spPr/>
      <dgm:t>
        <a:bodyPr/>
        <a:lstStyle/>
        <a:p>
          <a:endParaRPr lang="en-US"/>
        </a:p>
      </dgm:t>
    </dgm:pt>
    <dgm:pt modelId="{DE1ABFB7-9420-3A4F-A950-CFDC8FF3212E}">
      <dgm:prSet phldrT="[Text]"/>
      <dgm:spPr/>
      <dgm:t>
        <a:bodyPr/>
        <a:lstStyle/>
        <a:p>
          <a:r>
            <a:rPr lang="en-US" dirty="0" smtClean="0"/>
            <a:t> </a:t>
          </a:r>
          <a:endParaRPr lang="en-US" dirty="0"/>
        </a:p>
      </dgm:t>
    </dgm:pt>
    <dgm:pt modelId="{83E76810-772E-0F4F-90DA-B53C1E6F81C2}" type="parTrans" cxnId="{19CB4D12-765E-3846-B50B-820893DBF5CA}">
      <dgm:prSet/>
      <dgm:spPr/>
      <dgm:t>
        <a:bodyPr/>
        <a:lstStyle/>
        <a:p>
          <a:endParaRPr lang="en-US"/>
        </a:p>
      </dgm:t>
    </dgm:pt>
    <dgm:pt modelId="{55DC4216-3D8F-624E-9ED9-1E173B782471}" type="sibTrans" cxnId="{19CB4D12-765E-3846-B50B-820893DBF5CA}">
      <dgm:prSet/>
      <dgm:spPr/>
      <dgm:t>
        <a:bodyPr/>
        <a:lstStyle/>
        <a:p>
          <a:endParaRPr lang="en-US"/>
        </a:p>
      </dgm:t>
    </dgm:pt>
    <dgm:pt modelId="{FAD181DD-060D-AE48-95BE-9673CE7EFBEC}">
      <dgm:prSet phldrT="[Text]"/>
      <dgm:spPr/>
      <dgm:t>
        <a:bodyPr/>
        <a:lstStyle/>
        <a:p>
          <a:endParaRPr lang="en-US" dirty="0"/>
        </a:p>
      </dgm:t>
    </dgm:pt>
    <dgm:pt modelId="{53880F39-6C13-CE49-B43F-8A31B4F99560}" type="parTrans" cxnId="{1BA516EF-4D37-CD4A-A7FC-0F6DE62EF7AD}">
      <dgm:prSet/>
      <dgm:spPr/>
      <dgm:t>
        <a:bodyPr/>
        <a:lstStyle/>
        <a:p>
          <a:endParaRPr lang="en-US"/>
        </a:p>
      </dgm:t>
    </dgm:pt>
    <dgm:pt modelId="{930157B6-419D-C749-A029-21C5D17FF769}" type="sibTrans" cxnId="{1BA516EF-4D37-CD4A-A7FC-0F6DE62EF7AD}">
      <dgm:prSet/>
      <dgm:spPr/>
      <dgm:t>
        <a:bodyPr/>
        <a:lstStyle/>
        <a:p>
          <a:endParaRPr lang="en-US"/>
        </a:p>
      </dgm:t>
    </dgm:pt>
    <dgm:pt modelId="{DEFAF717-52C3-8445-8A69-92F8FFAFBBED}">
      <dgm:prSet phldrT="[Text]"/>
      <dgm:spPr/>
      <dgm:t>
        <a:bodyPr/>
        <a:lstStyle/>
        <a:p>
          <a:endParaRPr lang="en-US" dirty="0"/>
        </a:p>
      </dgm:t>
    </dgm:pt>
    <dgm:pt modelId="{4DEE3CA8-DFD9-594F-8860-F39D3D91F925}" type="parTrans" cxnId="{E890D283-9233-9742-AA20-E3349BD3893D}">
      <dgm:prSet/>
      <dgm:spPr/>
      <dgm:t>
        <a:bodyPr/>
        <a:lstStyle/>
        <a:p>
          <a:endParaRPr lang="en-US"/>
        </a:p>
      </dgm:t>
    </dgm:pt>
    <dgm:pt modelId="{74EFC4F5-B123-2C45-9E00-410C91F7F669}" type="sibTrans" cxnId="{E890D283-9233-9742-AA20-E3349BD3893D}">
      <dgm:prSet/>
      <dgm:spPr/>
      <dgm:t>
        <a:bodyPr/>
        <a:lstStyle/>
        <a:p>
          <a:endParaRPr lang="en-US"/>
        </a:p>
      </dgm:t>
    </dgm:pt>
    <dgm:pt modelId="{E9F0E4F8-5FB7-E949-9DB3-2AB8C7B1C37B}" type="pres">
      <dgm:prSet presAssocID="{737F7C4E-9371-214D-9081-11F1BC267501}" presName="cycle" presStyleCnt="0">
        <dgm:presLayoutVars>
          <dgm:dir/>
          <dgm:resizeHandles val="exact"/>
        </dgm:presLayoutVars>
      </dgm:prSet>
      <dgm:spPr/>
      <dgm:t>
        <a:bodyPr/>
        <a:lstStyle/>
        <a:p>
          <a:endParaRPr lang="en-US"/>
        </a:p>
      </dgm:t>
    </dgm:pt>
    <dgm:pt modelId="{0037C89E-13D9-3A43-B9C7-C4C3473550C6}" type="pres">
      <dgm:prSet presAssocID="{22C4566C-B268-A046-B79C-97A56FB8037B}" presName="dummy" presStyleCnt="0"/>
      <dgm:spPr/>
    </dgm:pt>
    <dgm:pt modelId="{B95F0AEA-621E-4A46-AF26-33DCC6D6BC6B}" type="pres">
      <dgm:prSet presAssocID="{22C4566C-B268-A046-B79C-97A56FB8037B}" presName="node" presStyleLbl="revTx" presStyleIdx="0" presStyleCnt="5">
        <dgm:presLayoutVars>
          <dgm:bulletEnabled val="1"/>
        </dgm:presLayoutVars>
      </dgm:prSet>
      <dgm:spPr/>
      <dgm:t>
        <a:bodyPr/>
        <a:lstStyle/>
        <a:p>
          <a:endParaRPr lang="en-US"/>
        </a:p>
      </dgm:t>
    </dgm:pt>
    <dgm:pt modelId="{C890B487-85DB-7648-B3F7-BD2BCD1C6D12}" type="pres">
      <dgm:prSet presAssocID="{71B3A3E2-2728-D247-BE33-F370D7444F18}" presName="sibTrans" presStyleLbl="node1" presStyleIdx="0" presStyleCnt="5"/>
      <dgm:spPr/>
      <dgm:t>
        <a:bodyPr/>
        <a:lstStyle/>
        <a:p>
          <a:endParaRPr lang="en-US"/>
        </a:p>
      </dgm:t>
    </dgm:pt>
    <dgm:pt modelId="{08FCA8F6-11A6-5F49-8A87-955658035C10}" type="pres">
      <dgm:prSet presAssocID="{12A639AC-3087-3F4D-A42F-D9A7F7D50FBB}" presName="dummy" presStyleCnt="0"/>
      <dgm:spPr/>
    </dgm:pt>
    <dgm:pt modelId="{FC6058B3-A50E-9044-B3EC-66F1CBF77BD9}" type="pres">
      <dgm:prSet presAssocID="{12A639AC-3087-3F4D-A42F-D9A7F7D50FBB}" presName="node" presStyleLbl="revTx" presStyleIdx="1" presStyleCnt="5">
        <dgm:presLayoutVars>
          <dgm:bulletEnabled val="1"/>
        </dgm:presLayoutVars>
      </dgm:prSet>
      <dgm:spPr/>
      <dgm:t>
        <a:bodyPr/>
        <a:lstStyle/>
        <a:p>
          <a:endParaRPr lang="en-US"/>
        </a:p>
      </dgm:t>
    </dgm:pt>
    <dgm:pt modelId="{84EE29E3-AAE3-A84F-BF38-162D7E467C5C}" type="pres">
      <dgm:prSet presAssocID="{237416C8-FECD-0340-842D-1A80C706053E}" presName="sibTrans" presStyleLbl="node1" presStyleIdx="1" presStyleCnt="5"/>
      <dgm:spPr/>
      <dgm:t>
        <a:bodyPr/>
        <a:lstStyle/>
        <a:p>
          <a:endParaRPr lang="en-US"/>
        </a:p>
      </dgm:t>
    </dgm:pt>
    <dgm:pt modelId="{1B227635-A43C-0C40-93D8-48AB7D7E256D}" type="pres">
      <dgm:prSet presAssocID="{DE1ABFB7-9420-3A4F-A950-CFDC8FF3212E}" presName="dummy" presStyleCnt="0"/>
      <dgm:spPr/>
    </dgm:pt>
    <dgm:pt modelId="{1234CFEF-0217-1A43-B065-F0E3C41736BB}" type="pres">
      <dgm:prSet presAssocID="{DE1ABFB7-9420-3A4F-A950-CFDC8FF3212E}" presName="node" presStyleLbl="revTx" presStyleIdx="2" presStyleCnt="5">
        <dgm:presLayoutVars>
          <dgm:bulletEnabled val="1"/>
        </dgm:presLayoutVars>
      </dgm:prSet>
      <dgm:spPr/>
      <dgm:t>
        <a:bodyPr/>
        <a:lstStyle/>
        <a:p>
          <a:endParaRPr lang="en-US"/>
        </a:p>
      </dgm:t>
    </dgm:pt>
    <dgm:pt modelId="{3CB3E679-E036-6B41-8412-04254F803CDD}" type="pres">
      <dgm:prSet presAssocID="{55DC4216-3D8F-624E-9ED9-1E173B782471}" presName="sibTrans" presStyleLbl="node1" presStyleIdx="2" presStyleCnt="5"/>
      <dgm:spPr/>
      <dgm:t>
        <a:bodyPr/>
        <a:lstStyle/>
        <a:p>
          <a:endParaRPr lang="en-US"/>
        </a:p>
      </dgm:t>
    </dgm:pt>
    <dgm:pt modelId="{04C7CC63-60EA-614E-9E6A-256CA31ADA0B}" type="pres">
      <dgm:prSet presAssocID="{DEFAF717-52C3-8445-8A69-92F8FFAFBBED}" presName="dummy" presStyleCnt="0"/>
      <dgm:spPr/>
    </dgm:pt>
    <dgm:pt modelId="{7F6AB0A9-738E-D345-B549-42C8D7BBD2D5}" type="pres">
      <dgm:prSet presAssocID="{DEFAF717-52C3-8445-8A69-92F8FFAFBBED}" presName="node" presStyleLbl="revTx" presStyleIdx="3" presStyleCnt="5">
        <dgm:presLayoutVars>
          <dgm:bulletEnabled val="1"/>
        </dgm:presLayoutVars>
      </dgm:prSet>
      <dgm:spPr/>
      <dgm:t>
        <a:bodyPr/>
        <a:lstStyle/>
        <a:p>
          <a:endParaRPr lang="en-US"/>
        </a:p>
      </dgm:t>
    </dgm:pt>
    <dgm:pt modelId="{E9636A21-7CD3-6B41-95D0-1CA04FA84A36}" type="pres">
      <dgm:prSet presAssocID="{74EFC4F5-B123-2C45-9E00-410C91F7F669}" presName="sibTrans" presStyleLbl="node1" presStyleIdx="3" presStyleCnt="5"/>
      <dgm:spPr/>
      <dgm:t>
        <a:bodyPr/>
        <a:lstStyle/>
        <a:p>
          <a:endParaRPr lang="en-US"/>
        </a:p>
      </dgm:t>
    </dgm:pt>
    <dgm:pt modelId="{48CB4CDB-C884-084F-B174-CD9FB1012FC9}" type="pres">
      <dgm:prSet presAssocID="{FAD181DD-060D-AE48-95BE-9673CE7EFBEC}" presName="dummy" presStyleCnt="0"/>
      <dgm:spPr/>
    </dgm:pt>
    <dgm:pt modelId="{3218DBE0-07F6-5C47-B8B4-5F85E2518CF3}" type="pres">
      <dgm:prSet presAssocID="{FAD181DD-060D-AE48-95BE-9673CE7EFBEC}" presName="node" presStyleLbl="revTx" presStyleIdx="4" presStyleCnt="5">
        <dgm:presLayoutVars>
          <dgm:bulletEnabled val="1"/>
        </dgm:presLayoutVars>
      </dgm:prSet>
      <dgm:spPr/>
      <dgm:t>
        <a:bodyPr/>
        <a:lstStyle/>
        <a:p>
          <a:endParaRPr lang="en-US"/>
        </a:p>
      </dgm:t>
    </dgm:pt>
    <dgm:pt modelId="{0CAC42AD-C4E5-984A-8274-7F92490D1F28}" type="pres">
      <dgm:prSet presAssocID="{930157B6-419D-C749-A029-21C5D17FF769}" presName="sibTrans" presStyleLbl="node1" presStyleIdx="4" presStyleCnt="5"/>
      <dgm:spPr/>
      <dgm:t>
        <a:bodyPr/>
        <a:lstStyle/>
        <a:p>
          <a:endParaRPr lang="en-US"/>
        </a:p>
      </dgm:t>
    </dgm:pt>
  </dgm:ptLst>
  <dgm:cxnLst>
    <dgm:cxn modelId="{8049CB16-CE83-C34D-B7B4-4917D2742FE0}" type="presOf" srcId="{237416C8-FECD-0340-842D-1A80C706053E}" destId="{84EE29E3-AAE3-A84F-BF38-162D7E467C5C}" srcOrd="0" destOrd="0" presId="urn:microsoft.com/office/officeart/2005/8/layout/cycle1"/>
    <dgm:cxn modelId="{19CB4D12-765E-3846-B50B-820893DBF5CA}" srcId="{737F7C4E-9371-214D-9081-11F1BC267501}" destId="{DE1ABFB7-9420-3A4F-A950-CFDC8FF3212E}" srcOrd="2" destOrd="0" parTransId="{83E76810-772E-0F4F-90DA-B53C1E6F81C2}" sibTransId="{55DC4216-3D8F-624E-9ED9-1E173B782471}"/>
    <dgm:cxn modelId="{398F607E-DC9F-FA46-BFDA-15051A973ED6}" type="presOf" srcId="{55DC4216-3D8F-624E-9ED9-1E173B782471}" destId="{3CB3E679-E036-6B41-8412-04254F803CDD}" srcOrd="0" destOrd="0" presId="urn:microsoft.com/office/officeart/2005/8/layout/cycle1"/>
    <dgm:cxn modelId="{A1EFD3A0-843B-3944-B424-C4CEAAF4C693}" type="presOf" srcId="{DE1ABFB7-9420-3A4F-A950-CFDC8FF3212E}" destId="{1234CFEF-0217-1A43-B065-F0E3C41736BB}" srcOrd="0" destOrd="0" presId="urn:microsoft.com/office/officeart/2005/8/layout/cycle1"/>
    <dgm:cxn modelId="{F5B8D646-98A6-CD40-9AEB-D17324812C1B}" srcId="{737F7C4E-9371-214D-9081-11F1BC267501}" destId="{12A639AC-3087-3F4D-A42F-D9A7F7D50FBB}" srcOrd="1" destOrd="0" parTransId="{6B21C670-3333-6A4E-AF3C-E2B5729C8F00}" sibTransId="{237416C8-FECD-0340-842D-1A80C706053E}"/>
    <dgm:cxn modelId="{F6175123-3546-F749-9792-0C1D1357DE0D}" type="presOf" srcId="{737F7C4E-9371-214D-9081-11F1BC267501}" destId="{E9F0E4F8-5FB7-E949-9DB3-2AB8C7B1C37B}" srcOrd="0" destOrd="0" presId="urn:microsoft.com/office/officeart/2005/8/layout/cycle1"/>
    <dgm:cxn modelId="{E890D283-9233-9742-AA20-E3349BD3893D}" srcId="{737F7C4E-9371-214D-9081-11F1BC267501}" destId="{DEFAF717-52C3-8445-8A69-92F8FFAFBBED}" srcOrd="3" destOrd="0" parTransId="{4DEE3CA8-DFD9-594F-8860-F39D3D91F925}" sibTransId="{74EFC4F5-B123-2C45-9E00-410C91F7F669}"/>
    <dgm:cxn modelId="{90B509FF-96C3-6842-B4A7-5ADA361589CA}" type="presOf" srcId="{12A639AC-3087-3F4D-A42F-D9A7F7D50FBB}" destId="{FC6058B3-A50E-9044-B3EC-66F1CBF77BD9}" srcOrd="0" destOrd="0" presId="urn:microsoft.com/office/officeart/2005/8/layout/cycle1"/>
    <dgm:cxn modelId="{EC7A1DEC-A10A-1C4B-B150-5BD3C6946903}" srcId="{737F7C4E-9371-214D-9081-11F1BC267501}" destId="{22C4566C-B268-A046-B79C-97A56FB8037B}" srcOrd="0" destOrd="0" parTransId="{F188B6A6-C0CF-1C40-8649-3A6EC5857C7B}" sibTransId="{71B3A3E2-2728-D247-BE33-F370D7444F18}"/>
    <dgm:cxn modelId="{7D013206-E9C6-5243-AA48-63927D203F93}" type="presOf" srcId="{930157B6-419D-C749-A029-21C5D17FF769}" destId="{0CAC42AD-C4E5-984A-8274-7F92490D1F28}" srcOrd="0" destOrd="0" presId="urn:microsoft.com/office/officeart/2005/8/layout/cycle1"/>
    <dgm:cxn modelId="{73004ECB-BD5C-4040-ABE5-A844746CD8CB}" type="presOf" srcId="{DEFAF717-52C3-8445-8A69-92F8FFAFBBED}" destId="{7F6AB0A9-738E-D345-B549-42C8D7BBD2D5}" srcOrd="0" destOrd="0" presId="urn:microsoft.com/office/officeart/2005/8/layout/cycle1"/>
    <dgm:cxn modelId="{9A22863F-D3C3-1E4A-AEAF-8617C3DC4116}" type="presOf" srcId="{71B3A3E2-2728-D247-BE33-F370D7444F18}" destId="{C890B487-85DB-7648-B3F7-BD2BCD1C6D12}" srcOrd="0" destOrd="0" presId="urn:microsoft.com/office/officeart/2005/8/layout/cycle1"/>
    <dgm:cxn modelId="{E8909EFF-28E5-9A4B-BFF6-60728F32BA0D}" type="presOf" srcId="{22C4566C-B268-A046-B79C-97A56FB8037B}" destId="{B95F0AEA-621E-4A46-AF26-33DCC6D6BC6B}" srcOrd="0" destOrd="0" presId="urn:microsoft.com/office/officeart/2005/8/layout/cycle1"/>
    <dgm:cxn modelId="{1BA516EF-4D37-CD4A-A7FC-0F6DE62EF7AD}" srcId="{737F7C4E-9371-214D-9081-11F1BC267501}" destId="{FAD181DD-060D-AE48-95BE-9673CE7EFBEC}" srcOrd="4" destOrd="0" parTransId="{53880F39-6C13-CE49-B43F-8A31B4F99560}" sibTransId="{930157B6-419D-C749-A029-21C5D17FF769}"/>
    <dgm:cxn modelId="{4A6845B8-50D4-D74A-9EE4-3921B76FBE8C}" type="presOf" srcId="{74EFC4F5-B123-2C45-9E00-410C91F7F669}" destId="{E9636A21-7CD3-6B41-95D0-1CA04FA84A36}" srcOrd="0" destOrd="0" presId="urn:microsoft.com/office/officeart/2005/8/layout/cycle1"/>
    <dgm:cxn modelId="{05C9C15E-192B-CA4B-95C9-DA11D762FCE7}" type="presOf" srcId="{FAD181DD-060D-AE48-95BE-9673CE7EFBEC}" destId="{3218DBE0-07F6-5C47-B8B4-5F85E2518CF3}" srcOrd="0" destOrd="0" presId="urn:microsoft.com/office/officeart/2005/8/layout/cycle1"/>
    <dgm:cxn modelId="{7B3822E2-778C-A249-B067-F45828D6B6C2}" type="presParOf" srcId="{E9F0E4F8-5FB7-E949-9DB3-2AB8C7B1C37B}" destId="{0037C89E-13D9-3A43-B9C7-C4C3473550C6}" srcOrd="0" destOrd="0" presId="urn:microsoft.com/office/officeart/2005/8/layout/cycle1"/>
    <dgm:cxn modelId="{AED0CC85-D08B-EB47-9915-C064BD74B1BB}" type="presParOf" srcId="{E9F0E4F8-5FB7-E949-9DB3-2AB8C7B1C37B}" destId="{B95F0AEA-621E-4A46-AF26-33DCC6D6BC6B}" srcOrd="1" destOrd="0" presId="urn:microsoft.com/office/officeart/2005/8/layout/cycle1"/>
    <dgm:cxn modelId="{2ECBA3BA-14B9-E741-B0B8-73F851EF0F6F}" type="presParOf" srcId="{E9F0E4F8-5FB7-E949-9DB3-2AB8C7B1C37B}" destId="{C890B487-85DB-7648-B3F7-BD2BCD1C6D12}" srcOrd="2" destOrd="0" presId="urn:microsoft.com/office/officeart/2005/8/layout/cycle1"/>
    <dgm:cxn modelId="{AE1A395E-5F7C-D844-8712-C022DCD37BD7}" type="presParOf" srcId="{E9F0E4F8-5FB7-E949-9DB3-2AB8C7B1C37B}" destId="{08FCA8F6-11A6-5F49-8A87-955658035C10}" srcOrd="3" destOrd="0" presId="urn:microsoft.com/office/officeart/2005/8/layout/cycle1"/>
    <dgm:cxn modelId="{B662D1B3-040D-A647-974F-A953CF601712}" type="presParOf" srcId="{E9F0E4F8-5FB7-E949-9DB3-2AB8C7B1C37B}" destId="{FC6058B3-A50E-9044-B3EC-66F1CBF77BD9}" srcOrd="4" destOrd="0" presId="urn:microsoft.com/office/officeart/2005/8/layout/cycle1"/>
    <dgm:cxn modelId="{C7A9EA65-4877-B747-92A7-7ACA3616D649}" type="presParOf" srcId="{E9F0E4F8-5FB7-E949-9DB3-2AB8C7B1C37B}" destId="{84EE29E3-AAE3-A84F-BF38-162D7E467C5C}" srcOrd="5" destOrd="0" presId="urn:microsoft.com/office/officeart/2005/8/layout/cycle1"/>
    <dgm:cxn modelId="{FCFCAFE4-6ED5-3F4B-ADE1-E9FE0B7C2B5B}" type="presParOf" srcId="{E9F0E4F8-5FB7-E949-9DB3-2AB8C7B1C37B}" destId="{1B227635-A43C-0C40-93D8-48AB7D7E256D}" srcOrd="6" destOrd="0" presId="urn:microsoft.com/office/officeart/2005/8/layout/cycle1"/>
    <dgm:cxn modelId="{FBBB82A4-8B38-D14B-B947-F76939D9E4A5}" type="presParOf" srcId="{E9F0E4F8-5FB7-E949-9DB3-2AB8C7B1C37B}" destId="{1234CFEF-0217-1A43-B065-F0E3C41736BB}" srcOrd="7" destOrd="0" presId="urn:microsoft.com/office/officeart/2005/8/layout/cycle1"/>
    <dgm:cxn modelId="{FA078650-EA7F-FD41-8555-B6526AE51781}" type="presParOf" srcId="{E9F0E4F8-5FB7-E949-9DB3-2AB8C7B1C37B}" destId="{3CB3E679-E036-6B41-8412-04254F803CDD}" srcOrd="8" destOrd="0" presId="urn:microsoft.com/office/officeart/2005/8/layout/cycle1"/>
    <dgm:cxn modelId="{76BD3325-FC06-874E-A965-68F99FB17059}" type="presParOf" srcId="{E9F0E4F8-5FB7-E949-9DB3-2AB8C7B1C37B}" destId="{04C7CC63-60EA-614E-9E6A-256CA31ADA0B}" srcOrd="9" destOrd="0" presId="urn:microsoft.com/office/officeart/2005/8/layout/cycle1"/>
    <dgm:cxn modelId="{7BAF019F-5B19-8A4E-AF5E-60888975F39C}" type="presParOf" srcId="{E9F0E4F8-5FB7-E949-9DB3-2AB8C7B1C37B}" destId="{7F6AB0A9-738E-D345-B549-42C8D7BBD2D5}" srcOrd="10" destOrd="0" presId="urn:microsoft.com/office/officeart/2005/8/layout/cycle1"/>
    <dgm:cxn modelId="{52AC590A-9201-1546-838B-E88CD62C565C}" type="presParOf" srcId="{E9F0E4F8-5FB7-E949-9DB3-2AB8C7B1C37B}" destId="{E9636A21-7CD3-6B41-95D0-1CA04FA84A36}" srcOrd="11" destOrd="0" presId="urn:microsoft.com/office/officeart/2005/8/layout/cycle1"/>
    <dgm:cxn modelId="{C898C80A-AF31-3142-8FFB-B30711A8D864}" type="presParOf" srcId="{E9F0E4F8-5FB7-E949-9DB3-2AB8C7B1C37B}" destId="{48CB4CDB-C884-084F-B174-CD9FB1012FC9}" srcOrd="12" destOrd="0" presId="urn:microsoft.com/office/officeart/2005/8/layout/cycle1"/>
    <dgm:cxn modelId="{3BA263CE-1AA1-D746-B680-9735E49435EE}" type="presParOf" srcId="{E9F0E4F8-5FB7-E949-9DB3-2AB8C7B1C37B}" destId="{3218DBE0-07F6-5C47-B8B4-5F85E2518CF3}" srcOrd="13" destOrd="0" presId="urn:microsoft.com/office/officeart/2005/8/layout/cycle1"/>
    <dgm:cxn modelId="{8DB871EC-47C7-A740-91F4-7334AE597C52}" type="presParOf" srcId="{E9F0E4F8-5FB7-E949-9DB3-2AB8C7B1C37B}" destId="{0CAC42AD-C4E5-984A-8274-7F92490D1F2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D725F5-95B0-1646-B5BE-52257B15B170}" type="doc">
      <dgm:prSet loTypeId="urn:microsoft.com/office/officeart/2005/8/layout/funnel1" loCatId="relationship" qsTypeId="urn:microsoft.com/office/officeart/2005/8/quickstyle/3D2" qsCatId="3D" csTypeId="urn:microsoft.com/office/officeart/2005/8/colors/accent1_2" csCatId="accent1" phldr="1"/>
      <dgm:spPr/>
      <dgm:t>
        <a:bodyPr/>
        <a:lstStyle/>
        <a:p>
          <a:endParaRPr lang="en-US"/>
        </a:p>
      </dgm:t>
    </dgm:pt>
    <dgm:pt modelId="{E91FC180-F019-4649-A6D0-1CB890AA274F}">
      <dgm:prSet phldrT="[Text]" custT="1"/>
      <dgm:spPr/>
      <dgm:t>
        <a:bodyPr/>
        <a:lstStyle/>
        <a:p>
          <a:r>
            <a:rPr lang="en-US" sz="1600" b="1" dirty="0" smtClean="0">
              <a:solidFill>
                <a:schemeClr val="tx1"/>
              </a:solidFill>
              <a:latin typeface="Corbel" pitchFamily="34" charset="0"/>
            </a:rPr>
            <a:t>Awareness Selection  Sequencing Modification</a:t>
          </a:r>
          <a:endParaRPr lang="en-US" sz="1600" b="1" dirty="0">
            <a:solidFill>
              <a:schemeClr val="tx1"/>
            </a:solidFill>
            <a:latin typeface="Corbel" pitchFamily="34" charset="0"/>
          </a:endParaRPr>
        </a:p>
      </dgm:t>
    </dgm:pt>
    <dgm:pt modelId="{B8B19742-8D11-8249-95E8-385D32412C11}" type="parTrans" cxnId="{95BD8D53-930E-E542-8AE7-5D44A941FB57}">
      <dgm:prSet/>
      <dgm:spPr/>
      <dgm:t>
        <a:bodyPr/>
        <a:lstStyle/>
        <a:p>
          <a:endParaRPr lang="en-US"/>
        </a:p>
      </dgm:t>
    </dgm:pt>
    <dgm:pt modelId="{A4AD296D-4C30-B548-8A29-1EC94BAFABC2}" type="sibTrans" cxnId="{95BD8D53-930E-E542-8AE7-5D44A941FB57}">
      <dgm:prSet/>
      <dgm:spPr/>
      <dgm:t>
        <a:bodyPr/>
        <a:lstStyle/>
        <a:p>
          <a:endParaRPr lang="en-US"/>
        </a:p>
      </dgm:t>
    </dgm:pt>
    <dgm:pt modelId="{3CAEC158-17F8-3A44-B542-D50D5FEBBFD8}">
      <dgm:prSet phldrT="[Text]"/>
      <dgm:spPr/>
      <dgm:t>
        <a:bodyPr/>
        <a:lstStyle/>
        <a:p>
          <a:r>
            <a:rPr lang="en-US" b="1" dirty="0" smtClean="0">
              <a:solidFill>
                <a:schemeClr val="tx1"/>
              </a:solidFill>
              <a:latin typeface="Corbel" pitchFamily="34" charset="0"/>
            </a:rPr>
            <a:t>Environments (Physical and Social)</a:t>
          </a:r>
          <a:endParaRPr lang="en-US" b="1" dirty="0">
            <a:solidFill>
              <a:schemeClr val="tx1"/>
            </a:solidFill>
            <a:latin typeface="Corbel" pitchFamily="34" charset="0"/>
          </a:endParaRPr>
        </a:p>
      </dgm:t>
    </dgm:pt>
    <dgm:pt modelId="{06839BB8-C8A6-4A4A-9961-DAE4BF476564}" type="parTrans" cxnId="{F9545033-ED3E-C944-BE53-7CD17B041C24}">
      <dgm:prSet/>
      <dgm:spPr/>
      <dgm:t>
        <a:bodyPr/>
        <a:lstStyle/>
        <a:p>
          <a:endParaRPr lang="en-US"/>
        </a:p>
      </dgm:t>
    </dgm:pt>
    <dgm:pt modelId="{E9EEF8F8-DA69-B249-B250-846BA71B0676}" type="sibTrans" cxnId="{F9545033-ED3E-C944-BE53-7CD17B041C24}">
      <dgm:prSet/>
      <dgm:spPr/>
      <dgm:t>
        <a:bodyPr/>
        <a:lstStyle/>
        <a:p>
          <a:endParaRPr lang="en-US"/>
        </a:p>
      </dgm:t>
    </dgm:pt>
    <dgm:pt modelId="{111C7788-76CB-6444-84F5-8FC811A6ECA7}">
      <dgm:prSet/>
      <dgm:spPr/>
      <dgm:t>
        <a:bodyPr/>
        <a:lstStyle/>
        <a:p>
          <a:endParaRPr lang="en-CA"/>
        </a:p>
      </dgm:t>
    </dgm:pt>
    <dgm:pt modelId="{37C2C999-6CED-3342-B564-8791BE01C3FD}" type="parTrans" cxnId="{66B05ECE-7888-1645-A7EA-9630825EB6C7}">
      <dgm:prSet/>
      <dgm:spPr/>
      <dgm:t>
        <a:bodyPr/>
        <a:lstStyle/>
        <a:p>
          <a:endParaRPr lang="en-US"/>
        </a:p>
      </dgm:t>
    </dgm:pt>
    <dgm:pt modelId="{73A58CD9-5FC3-0545-A4D4-CB27AC23872A}" type="sibTrans" cxnId="{66B05ECE-7888-1645-A7EA-9630825EB6C7}">
      <dgm:prSet/>
      <dgm:spPr/>
      <dgm:t>
        <a:bodyPr/>
        <a:lstStyle/>
        <a:p>
          <a:endParaRPr lang="en-US"/>
        </a:p>
      </dgm:t>
    </dgm:pt>
    <dgm:pt modelId="{DD2B212D-1208-B443-8BEF-62AC93B1F57A}">
      <dgm:prSet phldrT="[Text]" custT="1"/>
      <dgm:spPr/>
      <dgm:t>
        <a:bodyPr/>
        <a:lstStyle/>
        <a:p>
          <a:r>
            <a:rPr lang="en-US" sz="3200" b="1" dirty="0" smtClean="0">
              <a:solidFill>
                <a:schemeClr val="tx2">
                  <a:lumMod val="75000"/>
                </a:schemeClr>
              </a:solidFill>
            </a:rPr>
            <a:t>Physical Literacy</a:t>
          </a:r>
          <a:endParaRPr lang="en-US" sz="3200" b="1" dirty="0">
            <a:solidFill>
              <a:schemeClr val="tx2">
                <a:lumMod val="75000"/>
              </a:schemeClr>
            </a:solidFill>
          </a:endParaRPr>
        </a:p>
      </dgm:t>
    </dgm:pt>
    <dgm:pt modelId="{796DADA7-0EFD-0348-A842-61EFF778DB78}" type="sibTrans" cxnId="{4156D1C4-4486-D947-AC1D-0F84F2745A45}">
      <dgm:prSet/>
      <dgm:spPr/>
      <dgm:t>
        <a:bodyPr/>
        <a:lstStyle/>
        <a:p>
          <a:endParaRPr lang="en-US"/>
        </a:p>
      </dgm:t>
    </dgm:pt>
    <dgm:pt modelId="{03585821-1A9F-0743-AB07-24A420ED490F}" type="parTrans" cxnId="{4156D1C4-4486-D947-AC1D-0F84F2745A45}">
      <dgm:prSet/>
      <dgm:spPr/>
      <dgm:t>
        <a:bodyPr/>
        <a:lstStyle/>
        <a:p>
          <a:endParaRPr lang="en-US"/>
        </a:p>
      </dgm:t>
    </dgm:pt>
    <dgm:pt modelId="{596CDBA5-AFC9-854A-8EEE-BA66F0796C1A}">
      <dgm:prSet phldrT="[Text]" custT="1"/>
      <dgm:spPr/>
      <dgm:t>
        <a:bodyPr/>
        <a:lstStyle/>
        <a:p>
          <a:r>
            <a:rPr lang="en-US" sz="1600" b="1" dirty="0" smtClean="0">
              <a:solidFill>
                <a:srgbClr val="000000"/>
              </a:solidFill>
              <a:latin typeface="Corbel" pitchFamily="34" charset="0"/>
              <a:cs typeface="Arial" pitchFamily="34" charset="0"/>
            </a:rPr>
            <a:t>Comprehension Confidence Motivation</a:t>
          </a:r>
        </a:p>
      </dgm:t>
    </dgm:pt>
    <dgm:pt modelId="{9867F8ED-A297-DC48-9034-02610E2BD655}" type="sibTrans" cxnId="{A3B914F1-450D-004A-AE92-811B51DE21DE}">
      <dgm:prSet/>
      <dgm:spPr/>
      <dgm:t>
        <a:bodyPr/>
        <a:lstStyle/>
        <a:p>
          <a:endParaRPr lang="en-US"/>
        </a:p>
      </dgm:t>
    </dgm:pt>
    <dgm:pt modelId="{6D373973-1B2E-D740-811C-9F848D7791F8}" type="parTrans" cxnId="{A3B914F1-450D-004A-AE92-811B51DE21DE}">
      <dgm:prSet/>
      <dgm:spPr/>
      <dgm:t>
        <a:bodyPr/>
        <a:lstStyle/>
        <a:p>
          <a:endParaRPr lang="en-US"/>
        </a:p>
      </dgm:t>
    </dgm:pt>
    <dgm:pt modelId="{DB1801DC-F934-034D-8486-6C70D3832FB5}" type="pres">
      <dgm:prSet presAssocID="{A5D725F5-95B0-1646-B5BE-52257B15B170}" presName="Name0" presStyleCnt="0">
        <dgm:presLayoutVars>
          <dgm:chMax val="4"/>
          <dgm:resizeHandles val="exact"/>
        </dgm:presLayoutVars>
      </dgm:prSet>
      <dgm:spPr/>
      <dgm:t>
        <a:bodyPr/>
        <a:lstStyle/>
        <a:p>
          <a:endParaRPr lang="en-CA"/>
        </a:p>
      </dgm:t>
    </dgm:pt>
    <dgm:pt modelId="{0E80E78B-CF9D-3549-A687-3775374F3E65}" type="pres">
      <dgm:prSet presAssocID="{A5D725F5-95B0-1646-B5BE-52257B15B170}" presName="ellipse" presStyleLbl="trBgShp" presStyleIdx="0" presStyleCnt="1"/>
      <dgm:spPr/>
      <dgm:t>
        <a:bodyPr/>
        <a:lstStyle/>
        <a:p>
          <a:endParaRPr lang="en-US"/>
        </a:p>
      </dgm:t>
    </dgm:pt>
    <dgm:pt modelId="{1FF7FF26-B5AC-034B-898F-FB5832B19102}" type="pres">
      <dgm:prSet presAssocID="{A5D725F5-95B0-1646-B5BE-52257B15B170}" presName="arrow1" presStyleLbl="fgShp" presStyleIdx="0" presStyleCnt="1" custLinFactNeighborY="29097"/>
      <dgm:spPr/>
      <dgm:t>
        <a:bodyPr/>
        <a:lstStyle/>
        <a:p>
          <a:endParaRPr lang="en-US"/>
        </a:p>
      </dgm:t>
    </dgm:pt>
    <dgm:pt modelId="{A109067E-943B-A445-B3F5-4C6CF629B6A8}" type="pres">
      <dgm:prSet presAssocID="{A5D725F5-95B0-1646-B5BE-52257B15B170}" presName="rectangle" presStyleLbl="revTx" presStyleIdx="0" presStyleCnt="1">
        <dgm:presLayoutVars>
          <dgm:bulletEnabled val="1"/>
        </dgm:presLayoutVars>
      </dgm:prSet>
      <dgm:spPr/>
      <dgm:t>
        <a:bodyPr/>
        <a:lstStyle/>
        <a:p>
          <a:endParaRPr lang="en-US"/>
        </a:p>
      </dgm:t>
    </dgm:pt>
    <dgm:pt modelId="{E17A922C-5567-534B-8EC6-27D76C7F3D22}" type="pres">
      <dgm:prSet presAssocID="{596CDBA5-AFC9-854A-8EEE-BA66F0796C1A}" presName="item1" presStyleLbl="node1" presStyleIdx="0" presStyleCnt="3" custScaleX="141101" custScaleY="111522" custLinFactNeighborX="-7037" custLinFactNeighborY="44233">
        <dgm:presLayoutVars>
          <dgm:bulletEnabled val="1"/>
        </dgm:presLayoutVars>
      </dgm:prSet>
      <dgm:spPr/>
      <dgm:t>
        <a:bodyPr/>
        <a:lstStyle/>
        <a:p>
          <a:endParaRPr lang="en-CA"/>
        </a:p>
      </dgm:t>
    </dgm:pt>
    <dgm:pt modelId="{82FDA7FF-5374-F847-91B1-5FAE255ECE31}" type="pres">
      <dgm:prSet presAssocID="{3CAEC158-17F8-3A44-B542-D50D5FEBBFD8}" presName="item2" presStyleLbl="node1" presStyleIdx="1" presStyleCnt="3" custScaleX="160316" custScaleY="113245" custLinFactNeighborX="-2589" custLinFactNeighborY="-42781">
        <dgm:presLayoutVars>
          <dgm:bulletEnabled val="1"/>
        </dgm:presLayoutVars>
      </dgm:prSet>
      <dgm:spPr/>
      <dgm:t>
        <a:bodyPr/>
        <a:lstStyle/>
        <a:p>
          <a:endParaRPr lang="en-US"/>
        </a:p>
      </dgm:t>
    </dgm:pt>
    <dgm:pt modelId="{10517CA9-8CB4-2045-9FFD-DA930270CD45}" type="pres">
      <dgm:prSet presAssocID="{DD2B212D-1208-B443-8BEF-62AC93B1F57A}" presName="item3" presStyleLbl="node1" presStyleIdx="2" presStyleCnt="3" custScaleX="140875" custScaleY="125714" custLinFactNeighborX="19890" custLinFactNeighborY="-16215">
        <dgm:presLayoutVars>
          <dgm:bulletEnabled val="1"/>
        </dgm:presLayoutVars>
      </dgm:prSet>
      <dgm:spPr/>
      <dgm:t>
        <a:bodyPr/>
        <a:lstStyle/>
        <a:p>
          <a:endParaRPr lang="en-CA"/>
        </a:p>
      </dgm:t>
    </dgm:pt>
    <dgm:pt modelId="{705DBB12-4219-9143-A93B-EDD02B2FCACF}" type="pres">
      <dgm:prSet presAssocID="{A5D725F5-95B0-1646-B5BE-52257B15B170}" presName="funnel" presStyleLbl="trAlignAcc1" presStyleIdx="0" presStyleCnt="1" custScaleY="111775" custLinFactNeighborX="916" custLinFactNeighborY="-762"/>
      <dgm:spPr/>
      <dgm:t>
        <a:bodyPr/>
        <a:lstStyle/>
        <a:p>
          <a:endParaRPr lang="en-US"/>
        </a:p>
      </dgm:t>
    </dgm:pt>
  </dgm:ptLst>
  <dgm:cxnLst>
    <dgm:cxn modelId="{F9545033-ED3E-C944-BE53-7CD17B041C24}" srcId="{A5D725F5-95B0-1646-B5BE-52257B15B170}" destId="{3CAEC158-17F8-3A44-B542-D50D5FEBBFD8}" srcOrd="2" destOrd="0" parTransId="{06839BB8-C8A6-4A4A-9961-DAE4BF476564}" sibTransId="{E9EEF8F8-DA69-B249-B250-846BA71B0676}"/>
    <dgm:cxn modelId="{95BD8D53-930E-E542-8AE7-5D44A941FB57}" srcId="{A5D725F5-95B0-1646-B5BE-52257B15B170}" destId="{E91FC180-F019-4649-A6D0-1CB890AA274F}" srcOrd="0" destOrd="0" parTransId="{B8B19742-8D11-8249-95E8-385D32412C11}" sibTransId="{A4AD296D-4C30-B548-8A29-1EC94BAFABC2}"/>
    <dgm:cxn modelId="{D476BC70-E297-5249-A750-8A0E866FE923}" type="presOf" srcId="{DD2B212D-1208-B443-8BEF-62AC93B1F57A}" destId="{A109067E-943B-A445-B3F5-4C6CF629B6A8}" srcOrd="0" destOrd="0" presId="urn:microsoft.com/office/officeart/2005/8/layout/funnel1"/>
    <dgm:cxn modelId="{AB06B777-119D-C54F-8C38-E8BF03C13EAD}" type="presOf" srcId="{E91FC180-F019-4649-A6D0-1CB890AA274F}" destId="{10517CA9-8CB4-2045-9FFD-DA930270CD45}" srcOrd="0" destOrd="0" presId="urn:microsoft.com/office/officeart/2005/8/layout/funnel1"/>
    <dgm:cxn modelId="{4156D1C4-4486-D947-AC1D-0F84F2745A45}" srcId="{A5D725F5-95B0-1646-B5BE-52257B15B170}" destId="{DD2B212D-1208-B443-8BEF-62AC93B1F57A}" srcOrd="3" destOrd="0" parTransId="{03585821-1A9F-0743-AB07-24A420ED490F}" sibTransId="{796DADA7-0EFD-0348-A842-61EFF778DB78}"/>
    <dgm:cxn modelId="{A3B914F1-450D-004A-AE92-811B51DE21DE}" srcId="{A5D725F5-95B0-1646-B5BE-52257B15B170}" destId="{596CDBA5-AFC9-854A-8EEE-BA66F0796C1A}" srcOrd="1" destOrd="0" parTransId="{6D373973-1B2E-D740-811C-9F848D7791F8}" sibTransId="{9867F8ED-A297-DC48-9034-02610E2BD655}"/>
    <dgm:cxn modelId="{16608FBF-F34B-8649-BCB4-73ED22ED1784}" type="presOf" srcId="{596CDBA5-AFC9-854A-8EEE-BA66F0796C1A}" destId="{82FDA7FF-5374-F847-91B1-5FAE255ECE31}" srcOrd="0" destOrd="0" presId="urn:microsoft.com/office/officeart/2005/8/layout/funnel1"/>
    <dgm:cxn modelId="{3EC12A01-50FA-D74E-BCFA-6685FFCB4290}" type="presOf" srcId="{3CAEC158-17F8-3A44-B542-D50D5FEBBFD8}" destId="{E17A922C-5567-534B-8EC6-27D76C7F3D22}" srcOrd="0" destOrd="0" presId="urn:microsoft.com/office/officeart/2005/8/layout/funnel1"/>
    <dgm:cxn modelId="{66B05ECE-7888-1645-A7EA-9630825EB6C7}" srcId="{A5D725F5-95B0-1646-B5BE-52257B15B170}" destId="{111C7788-76CB-6444-84F5-8FC811A6ECA7}" srcOrd="4" destOrd="0" parTransId="{37C2C999-6CED-3342-B564-8791BE01C3FD}" sibTransId="{73A58CD9-5FC3-0545-A4D4-CB27AC23872A}"/>
    <dgm:cxn modelId="{59A1947D-FB62-4D41-9240-060953833806}" type="presOf" srcId="{A5D725F5-95B0-1646-B5BE-52257B15B170}" destId="{DB1801DC-F934-034D-8486-6C70D3832FB5}" srcOrd="0" destOrd="0" presId="urn:microsoft.com/office/officeart/2005/8/layout/funnel1"/>
    <dgm:cxn modelId="{84DB4F1B-1B4F-2C4D-9420-89C660291F4F}" type="presParOf" srcId="{DB1801DC-F934-034D-8486-6C70D3832FB5}" destId="{0E80E78B-CF9D-3549-A687-3775374F3E65}" srcOrd="0" destOrd="0" presId="urn:microsoft.com/office/officeart/2005/8/layout/funnel1"/>
    <dgm:cxn modelId="{9FB3E315-E486-D047-86FE-AAC76D6EE420}" type="presParOf" srcId="{DB1801DC-F934-034D-8486-6C70D3832FB5}" destId="{1FF7FF26-B5AC-034B-898F-FB5832B19102}" srcOrd="1" destOrd="0" presId="urn:microsoft.com/office/officeart/2005/8/layout/funnel1"/>
    <dgm:cxn modelId="{F8D4BB15-ED3D-C94D-B467-E82C776C07C8}" type="presParOf" srcId="{DB1801DC-F934-034D-8486-6C70D3832FB5}" destId="{A109067E-943B-A445-B3F5-4C6CF629B6A8}" srcOrd="2" destOrd="0" presId="urn:microsoft.com/office/officeart/2005/8/layout/funnel1"/>
    <dgm:cxn modelId="{05053217-B3A5-8647-B34D-C4973DF8F639}" type="presParOf" srcId="{DB1801DC-F934-034D-8486-6C70D3832FB5}" destId="{E17A922C-5567-534B-8EC6-27D76C7F3D22}" srcOrd="3" destOrd="0" presId="urn:microsoft.com/office/officeart/2005/8/layout/funnel1"/>
    <dgm:cxn modelId="{6CC0DD83-18BE-5C4C-B1F8-EE47C0595844}" type="presParOf" srcId="{DB1801DC-F934-034D-8486-6C70D3832FB5}" destId="{82FDA7FF-5374-F847-91B1-5FAE255ECE31}" srcOrd="4" destOrd="0" presId="urn:microsoft.com/office/officeart/2005/8/layout/funnel1"/>
    <dgm:cxn modelId="{A5B27C89-288E-5C43-B995-A7E2A41A45D1}" type="presParOf" srcId="{DB1801DC-F934-034D-8486-6C70D3832FB5}" destId="{10517CA9-8CB4-2045-9FFD-DA930270CD45}" srcOrd="5" destOrd="0" presId="urn:microsoft.com/office/officeart/2005/8/layout/funnel1"/>
    <dgm:cxn modelId="{4C8F5C44-30C0-5942-8C0F-594186B93CC7}" type="presParOf" srcId="{DB1801DC-F934-034D-8486-6C70D3832FB5}" destId="{705DBB12-4219-9143-A93B-EDD02B2FCACF}"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custT="1"/>
      <dgm:spPr/>
      <dgm:t>
        <a:bodyPr/>
        <a:lstStyle/>
        <a:p>
          <a:r>
            <a:rPr lang="en-US" sz="2400" b="1" dirty="0" smtClean="0"/>
            <a:t>Confidence</a:t>
          </a:r>
          <a:endParaRPr lang="en-US" sz="2400" b="1"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custT="1"/>
      <dgm:spPr/>
      <dgm:t>
        <a:bodyPr/>
        <a:lstStyle/>
        <a:p>
          <a:r>
            <a:rPr lang="en-US" sz="2400" b="1" dirty="0" smtClean="0"/>
            <a:t>Motivation</a:t>
          </a:r>
          <a:endParaRPr lang="en-US" sz="2400" b="1"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2400" b="1" dirty="0" smtClean="0"/>
            <a:t>Competence</a:t>
          </a:r>
          <a:endParaRPr lang="en-US" sz="1000" b="1"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E030D6A6-055F-C746-87FD-BA7E1F7718D3}">
      <dgm:prSet phldrT="[Text]" custT="1"/>
      <dgm:spPr/>
      <dgm:t>
        <a:bodyPr/>
        <a:lstStyle/>
        <a:p>
          <a:r>
            <a:rPr lang="en-US" sz="2400" b="1" dirty="0" smtClean="0"/>
            <a:t>Participation</a:t>
          </a:r>
          <a:endParaRPr lang="en-US" sz="2400" b="1" dirty="0"/>
        </a:p>
      </dgm:t>
    </dgm:pt>
    <dgm:pt modelId="{E0F3A61F-2748-C745-85BB-6BF77A309DC2}" type="parTrans" cxnId="{A9C26A89-805B-9547-B5C7-91B4BA1BCD3E}">
      <dgm:prSet/>
      <dgm:spPr/>
      <dgm:t>
        <a:bodyPr/>
        <a:lstStyle/>
        <a:p>
          <a:endParaRPr lang="en-US"/>
        </a:p>
      </dgm:t>
    </dgm:pt>
    <dgm:pt modelId="{660B3A20-6EEB-1746-88A0-B34AF8E5AE02}" type="sibTrans" cxnId="{A9C26A89-805B-9547-B5C7-91B4BA1BCD3E}">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4">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4"/>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4">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4"/>
      <dgm:spPr/>
      <dgm:t>
        <a:bodyPr/>
        <a:lstStyle/>
        <a:p>
          <a:endParaRPr lang="en-US"/>
        </a:p>
      </dgm:t>
    </dgm:pt>
    <dgm:pt modelId="{0AC90687-98AF-DE4F-BE67-B88135C0D566}" type="pres">
      <dgm:prSet presAssocID="{E030D6A6-055F-C746-87FD-BA7E1F7718D3}" presName="dummy" presStyleCnt="0"/>
      <dgm:spPr/>
    </dgm:pt>
    <dgm:pt modelId="{89857CB0-45C1-584C-8C6B-2FF5445E0D11}" type="pres">
      <dgm:prSet presAssocID="{E030D6A6-055F-C746-87FD-BA7E1F7718D3}" presName="node" presStyleLbl="revTx" presStyleIdx="2" presStyleCnt="4">
        <dgm:presLayoutVars>
          <dgm:bulletEnabled val="1"/>
        </dgm:presLayoutVars>
      </dgm:prSet>
      <dgm:spPr/>
      <dgm:t>
        <a:bodyPr/>
        <a:lstStyle/>
        <a:p>
          <a:endParaRPr lang="en-US"/>
        </a:p>
      </dgm:t>
    </dgm:pt>
    <dgm:pt modelId="{F2FC0027-8557-3840-9D23-F7F1EA19925B}" type="pres">
      <dgm:prSet presAssocID="{660B3A20-6EEB-1746-88A0-B34AF8E5AE02}" presName="sibTrans" presStyleLbl="node1" presStyleIdx="2" presStyleCnt="4"/>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3" presStyleCnt="4"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3" presStyleCnt="4"/>
      <dgm:spPr/>
      <dgm:t>
        <a:bodyPr/>
        <a:lstStyle/>
        <a:p>
          <a:endParaRPr lang="en-US"/>
        </a:p>
      </dgm:t>
    </dgm:pt>
  </dgm:ptLst>
  <dgm:cxnLst>
    <dgm:cxn modelId="{7D4088F6-67DE-5449-9C4A-C361ABBC305A}" type="presOf" srcId="{ACD7414E-DFE2-1245-BE34-C66040A14C95}" destId="{C750DED5-D58D-154D-920D-C15AC7D65C87}" srcOrd="0" destOrd="0" presId="urn:microsoft.com/office/officeart/2005/8/layout/cycle1"/>
    <dgm:cxn modelId="{75AA73BE-C5FC-E442-AF27-DFB920872B8B}" type="presOf" srcId="{E030D6A6-055F-C746-87FD-BA7E1F7718D3}" destId="{89857CB0-45C1-584C-8C6B-2FF5445E0D11}" srcOrd="0" destOrd="0" presId="urn:microsoft.com/office/officeart/2005/8/layout/cycle1"/>
    <dgm:cxn modelId="{21C6A854-1189-6A43-B9F7-B43D5CEEEE0C}" type="presOf" srcId="{2937B58A-6983-6F48-9644-B5FF82CDFDAC}" destId="{503AAA57-010A-A84F-931E-ADC75C7ACA08}"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8BBA448B-C937-D249-BC2E-8839AD50186C}" type="presOf" srcId="{660B3A20-6EEB-1746-88A0-B34AF8E5AE02}" destId="{F2FC0027-8557-3840-9D23-F7F1EA19925B}" srcOrd="0" destOrd="0" presId="urn:microsoft.com/office/officeart/2005/8/layout/cycle1"/>
    <dgm:cxn modelId="{19A05D1D-A957-824E-8AA8-B8E45815E336}" type="presOf" srcId="{AEE571DA-F95E-1A4E-BAAA-3570B5EE4FE3}" destId="{2716ACF6-6160-184C-8852-2052FC72943B}" srcOrd="0" destOrd="0" presId="urn:microsoft.com/office/officeart/2005/8/layout/cycle1"/>
    <dgm:cxn modelId="{BCDE8767-9A65-2E48-940A-0663FE04919A}" srcId="{9CA460BC-785D-174A-A4D8-76993EFEEF9C}" destId="{ACD7414E-DFE2-1245-BE34-C66040A14C95}" srcOrd="3" destOrd="0" parTransId="{D1DB5EE1-244A-8945-8866-354999295C05}" sibTransId="{CE414FEE-AA4D-DC47-AE95-A65AE8292E93}"/>
    <dgm:cxn modelId="{C57F0CE0-6B1F-CC48-9947-AE4E5293A618}" srcId="{9CA460BC-785D-174A-A4D8-76993EFEEF9C}" destId="{78AD2411-0DCB-9742-93CE-28B182701142}" srcOrd="0" destOrd="0" parTransId="{F14B3E37-3925-364F-9A82-7E9C230001A6}" sibTransId="{2937B58A-6983-6F48-9644-B5FF82CDFDAC}"/>
    <dgm:cxn modelId="{518CFA6B-1CDB-2B41-AD9D-48BD199467F2}" type="presOf" srcId="{CE414FEE-AA4D-DC47-AE95-A65AE8292E93}" destId="{96D4BEB3-9A70-AE40-86D3-40A6FEA6A697}" srcOrd="0" destOrd="0" presId="urn:microsoft.com/office/officeart/2005/8/layout/cycle1"/>
    <dgm:cxn modelId="{A9C26A89-805B-9547-B5C7-91B4BA1BCD3E}" srcId="{9CA460BC-785D-174A-A4D8-76993EFEEF9C}" destId="{E030D6A6-055F-C746-87FD-BA7E1F7718D3}" srcOrd="2" destOrd="0" parTransId="{E0F3A61F-2748-C745-85BB-6BF77A309DC2}" sibTransId="{660B3A20-6EEB-1746-88A0-B34AF8E5AE02}"/>
    <dgm:cxn modelId="{67954490-9CCC-EC45-BC47-FA9DB492A510}" type="presOf" srcId="{B5ECBE24-4EB6-4245-86DE-35600E9F7FA8}" destId="{070CDF58-DB79-104B-8BE8-B294F6C38820}" srcOrd="0" destOrd="0" presId="urn:microsoft.com/office/officeart/2005/8/layout/cycle1"/>
    <dgm:cxn modelId="{AF141CA7-649E-7F48-8BE1-FF122C57A577}" type="presOf" srcId="{9CA460BC-785D-174A-A4D8-76993EFEEF9C}" destId="{67C9F14A-6AFA-F346-9D58-DE1A3356E9D7}" srcOrd="0" destOrd="0" presId="urn:microsoft.com/office/officeart/2005/8/layout/cycle1"/>
    <dgm:cxn modelId="{7566D687-68D1-5E4C-9D0E-3A3C3309FA91}" type="presOf" srcId="{78AD2411-0DCB-9742-93CE-28B182701142}" destId="{8A04BE41-A271-3841-A4EC-1742DBA338F4}" srcOrd="0" destOrd="0" presId="urn:microsoft.com/office/officeart/2005/8/layout/cycle1"/>
    <dgm:cxn modelId="{4F9F37C2-AAA6-0E4E-B927-CF4383644442}" type="presParOf" srcId="{67C9F14A-6AFA-F346-9D58-DE1A3356E9D7}" destId="{27ACDBDD-DF41-B441-A700-F340BF76960D}" srcOrd="0" destOrd="0" presId="urn:microsoft.com/office/officeart/2005/8/layout/cycle1"/>
    <dgm:cxn modelId="{61295C8D-B283-A048-A493-05DDF56EF85C}" type="presParOf" srcId="{67C9F14A-6AFA-F346-9D58-DE1A3356E9D7}" destId="{8A04BE41-A271-3841-A4EC-1742DBA338F4}" srcOrd="1" destOrd="0" presId="urn:microsoft.com/office/officeart/2005/8/layout/cycle1"/>
    <dgm:cxn modelId="{C136ED91-8B0A-FD42-8930-3963ADAFAA32}" type="presParOf" srcId="{67C9F14A-6AFA-F346-9D58-DE1A3356E9D7}" destId="{503AAA57-010A-A84F-931E-ADC75C7ACA08}" srcOrd="2" destOrd="0" presId="urn:microsoft.com/office/officeart/2005/8/layout/cycle1"/>
    <dgm:cxn modelId="{57E4905B-6F89-3E45-BC26-EABFD5D7EB68}" type="presParOf" srcId="{67C9F14A-6AFA-F346-9D58-DE1A3356E9D7}" destId="{12475BC0-79FC-8A43-A664-D5C7389B4D4A}" srcOrd="3" destOrd="0" presId="urn:microsoft.com/office/officeart/2005/8/layout/cycle1"/>
    <dgm:cxn modelId="{D9C2BA2D-A2C9-5244-AE70-7AF8216256C5}" type="presParOf" srcId="{67C9F14A-6AFA-F346-9D58-DE1A3356E9D7}" destId="{070CDF58-DB79-104B-8BE8-B294F6C38820}" srcOrd="4" destOrd="0" presId="urn:microsoft.com/office/officeart/2005/8/layout/cycle1"/>
    <dgm:cxn modelId="{6ADD7FEF-54E1-1E43-A849-061B53842F1E}" type="presParOf" srcId="{67C9F14A-6AFA-F346-9D58-DE1A3356E9D7}" destId="{2716ACF6-6160-184C-8852-2052FC72943B}" srcOrd="5" destOrd="0" presId="urn:microsoft.com/office/officeart/2005/8/layout/cycle1"/>
    <dgm:cxn modelId="{8C3C1EB5-EDCD-1545-9C25-08C6434B17EB}" type="presParOf" srcId="{67C9F14A-6AFA-F346-9D58-DE1A3356E9D7}" destId="{0AC90687-98AF-DE4F-BE67-B88135C0D566}" srcOrd="6" destOrd="0" presId="urn:microsoft.com/office/officeart/2005/8/layout/cycle1"/>
    <dgm:cxn modelId="{F87E16FC-ACE5-D542-BCE9-7EF26560CF2F}" type="presParOf" srcId="{67C9F14A-6AFA-F346-9D58-DE1A3356E9D7}" destId="{89857CB0-45C1-584C-8C6B-2FF5445E0D11}" srcOrd="7" destOrd="0" presId="urn:microsoft.com/office/officeart/2005/8/layout/cycle1"/>
    <dgm:cxn modelId="{744E8374-00DA-5F4F-A543-C7B63060DB59}" type="presParOf" srcId="{67C9F14A-6AFA-F346-9D58-DE1A3356E9D7}" destId="{F2FC0027-8557-3840-9D23-F7F1EA19925B}" srcOrd="8" destOrd="0" presId="urn:microsoft.com/office/officeart/2005/8/layout/cycle1"/>
    <dgm:cxn modelId="{1FDC1A00-F9EA-AD46-97CA-C295C84C857C}" type="presParOf" srcId="{67C9F14A-6AFA-F346-9D58-DE1A3356E9D7}" destId="{E50B8923-5B1A-4744-9030-C5773B218FB7}" srcOrd="9" destOrd="0" presId="urn:microsoft.com/office/officeart/2005/8/layout/cycle1"/>
    <dgm:cxn modelId="{3C4FC3D0-3B83-C142-A96E-79C13806A6B4}" type="presParOf" srcId="{67C9F14A-6AFA-F346-9D58-DE1A3356E9D7}" destId="{C750DED5-D58D-154D-920D-C15AC7D65C87}" srcOrd="10" destOrd="0" presId="urn:microsoft.com/office/officeart/2005/8/layout/cycle1"/>
    <dgm:cxn modelId="{0F3C0CD8-7E4F-AD4F-ABE6-E069EACF053C}" type="presParOf" srcId="{67C9F14A-6AFA-F346-9D58-DE1A3356E9D7}" destId="{96D4BEB3-9A70-AE40-86D3-40A6FEA6A697}"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custT="1"/>
      <dgm:spPr/>
      <dgm:t>
        <a:bodyPr/>
        <a:lstStyle/>
        <a:p>
          <a:r>
            <a:rPr lang="en-US" sz="1600" b="1" dirty="0" smtClean="0"/>
            <a:t>Confidence</a:t>
          </a:r>
          <a:endParaRPr lang="en-US" sz="1600" b="1"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custT="1"/>
      <dgm:spPr/>
      <dgm:t>
        <a:bodyPr/>
        <a:lstStyle/>
        <a:p>
          <a:r>
            <a:rPr lang="en-US" sz="1600" b="1" dirty="0" smtClean="0"/>
            <a:t>Motivation</a:t>
          </a:r>
          <a:endParaRPr lang="en-US" sz="1600" b="1"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1600" b="1" dirty="0" smtClean="0"/>
            <a:t>Competence</a:t>
          </a:r>
          <a:endParaRPr lang="en-US" sz="900" b="1"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E030D6A6-055F-C746-87FD-BA7E1F7718D3}">
      <dgm:prSet phldrT="[Text]" custT="1"/>
      <dgm:spPr/>
      <dgm:t>
        <a:bodyPr/>
        <a:lstStyle/>
        <a:p>
          <a:r>
            <a:rPr lang="en-US" sz="1600" b="1" dirty="0" smtClean="0"/>
            <a:t>Participation</a:t>
          </a:r>
          <a:endParaRPr lang="en-US" sz="2400" b="1" dirty="0"/>
        </a:p>
      </dgm:t>
    </dgm:pt>
    <dgm:pt modelId="{E0F3A61F-2748-C745-85BB-6BF77A309DC2}" type="parTrans" cxnId="{A9C26A89-805B-9547-B5C7-91B4BA1BCD3E}">
      <dgm:prSet/>
      <dgm:spPr/>
      <dgm:t>
        <a:bodyPr/>
        <a:lstStyle/>
        <a:p>
          <a:endParaRPr lang="en-US"/>
        </a:p>
      </dgm:t>
    </dgm:pt>
    <dgm:pt modelId="{660B3A20-6EEB-1746-88A0-B34AF8E5AE02}" type="sibTrans" cxnId="{A9C26A89-805B-9547-B5C7-91B4BA1BCD3E}">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4">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4"/>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4">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4"/>
      <dgm:spPr/>
      <dgm:t>
        <a:bodyPr/>
        <a:lstStyle/>
        <a:p>
          <a:endParaRPr lang="en-US"/>
        </a:p>
      </dgm:t>
    </dgm:pt>
    <dgm:pt modelId="{0AC90687-98AF-DE4F-BE67-B88135C0D566}" type="pres">
      <dgm:prSet presAssocID="{E030D6A6-055F-C746-87FD-BA7E1F7718D3}" presName="dummy" presStyleCnt="0"/>
      <dgm:spPr/>
    </dgm:pt>
    <dgm:pt modelId="{89857CB0-45C1-584C-8C6B-2FF5445E0D11}" type="pres">
      <dgm:prSet presAssocID="{E030D6A6-055F-C746-87FD-BA7E1F7718D3}" presName="node" presStyleLbl="revTx" presStyleIdx="2" presStyleCnt="4" custScaleX="119398">
        <dgm:presLayoutVars>
          <dgm:bulletEnabled val="1"/>
        </dgm:presLayoutVars>
      </dgm:prSet>
      <dgm:spPr/>
      <dgm:t>
        <a:bodyPr/>
        <a:lstStyle/>
        <a:p>
          <a:endParaRPr lang="en-US"/>
        </a:p>
      </dgm:t>
    </dgm:pt>
    <dgm:pt modelId="{F2FC0027-8557-3840-9D23-F7F1EA19925B}" type="pres">
      <dgm:prSet presAssocID="{660B3A20-6EEB-1746-88A0-B34AF8E5AE02}" presName="sibTrans" presStyleLbl="node1" presStyleIdx="2" presStyleCnt="4"/>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3" presStyleCnt="4"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3" presStyleCnt="4"/>
      <dgm:spPr/>
      <dgm:t>
        <a:bodyPr/>
        <a:lstStyle/>
        <a:p>
          <a:endParaRPr lang="en-US"/>
        </a:p>
      </dgm:t>
    </dgm:pt>
  </dgm:ptLst>
  <dgm:cxnLst>
    <dgm:cxn modelId="{E6F422D2-21AD-F74C-86B8-89DF4B1599FD}" type="presOf" srcId="{AEE571DA-F95E-1A4E-BAAA-3570B5EE4FE3}" destId="{2716ACF6-6160-184C-8852-2052FC72943B}" srcOrd="0" destOrd="0" presId="urn:microsoft.com/office/officeart/2005/8/layout/cycle1"/>
    <dgm:cxn modelId="{3E9E188D-D699-E140-A161-39B29840118D}" type="presOf" srcId="{ACD7414E-DFE2-1245-BE34-C66040A14C95}" destId="{C750DED5-D58D-154D-920D-C15AC7D65C87}"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EF84DBD3-C498-364C-B2A5-58266DA10C40}" type="presOf" srcId="{9CA460BC-785D-174A-A4D8-76993EFEEF9C}" destId="{67C9F14A-6AFA-F346-9D58-DE1A3356E9D7}" srcOrd="0" destOrd="0" presId="urn:microsoft.com/office/officeart/2005/8/layout/cycle1"/>
    <dgm:cxn modelId="{3B4C296A-AB07-174C-8B82-BA12A2E763A1}" type="presOf" srcId="{B5ECBE24-4EB6-4245-86DE-35600E9F7FA8}" destId="{070CDF58-DB79-104B-8BE8-B294F6C38820}" srcOrd="0" destOrd="0" presId="urn:microsoft.com/office/officeart/2005/8/layout/cycle1"/>
    <dgm:cxn modelId="{02413AF5-4965-9E45-A75B-D330179DF48C}" type="presOf" srcId="{CE414FEE-AA4D-DC47-AE95-A65AE8292E93}" destId="{96D4BEB3-9A70-AE40-86D3-40A6FEA6A697}" srcOrd="0" destOrd="0" presId="urn:microsoft.com/office/officeart/2005/8/layout/cycle1"/>
    <dgm:cxn modelId="{3ED08401-B7F8-CD4D-B90D-B4B39368D850}" type="presOf" srcId="{78AD2411-0DCB-9742-93CE-28B182701142}" destId="{8A04BE41-A271-3841-A4EC-1742DBA338F4}" srcOrd="0" destOrd="0" presId="urn:microsoft.com/office/officeart/2005/8/layout/cycle1"/>
    <dgm:cxn modelId="{0A98D4E5-B00C-F94B-B64E-B475D8054112}" type="presOf" srcId="{660B3A20-6EEB-1746-88A0-B34AF8E5AE02}" destId="{F2FC0027-8557-3840-9D23-F7F1EA19925B}" srcOrd="0" destOrd="0" presId="urn:microsoft.com/office/officeart/2005/8/layout/cycle1"/>
    <dgm:cxn modelId="{BCDE8767-9A65-2E48-940A-0663FE04919A}" srcId="{9CA460BC-785D-174A-A4D8-76993EFEEF9C}" destId="{ACD7414E-DFE2-1245-BE34-C66040A14C95}" srcOrd="3" destOrd="0" parTransId="{D1DB5EE1-244A-8945-8866-354999295C05}" sibTransId="{CE414FEE-AA4D-DC47-AE95-A65AE8292E93}"/>
    <dgm:cxn modelId="{C57F0CE0-6B1F-CC48-9947-AE4E5293A618}" srcId="{9CA460BC-785D-174A-A4D8-76993EFEEF9C}" destId="{78AD2411-0DCB-9742-93CE-28B182701142}" srcOrd="0" destOrd="0" parTransId="{F14B3E37-3925-364F-9A82-7E9C230001A6}" sibTransId="{2937B58A-6983-6F48-9644-B5FF82CDFDAC}"/>
    <dgm:cxn modelId="{A9C26A89-805B-9547-B5C7-91B4BA1BCD3E}" srcId="{9CA460BC-785D-174A-A4D8-76993EFEEF9C}" destId="{E030D6A6-055F-C746-87FD-BA7E1F7718D3}" srcOrd="2" destOrd="0" parTransId="{E0F3A61F-2748-C745-85BB-6BF77A309DC2}" sibTransId="{660B3A20-6EEB-1746-88A0-B34AF8E5AE02}"/>
    <dgm:cxn modelId="{E13C0DCD-FAB5-CB4C-9C1F-2D30A49103D2}" type="presOf" srcId="{2937B58A-6983-6F48-9644-B5FF82CDFDAC}" destId="{503AAA57-010A-A84F-931E-ADC75C7ACA08}" srcOrd="0" destOrd="0" presId="urn:microsoft.com/office/officeart/2005/8/layout/cycle1"/>
    <dgm:cxn modelId="{59FFDA52-C014-8A4A-9BEB-CA31AFA071E4}" type="presOf" srcId="{E030D6A6-055F-C746-87FD-BA7E1F7718D3}" destId="{89857CB0-45C1-584C-8C6B-2FF5445E0D11}" srcOrd="0" destOrd="0" presId="urn:microsoft.com/office/officeart/2005/8/layout/cycle1"/>
    <dgm:cxn modelId="{6EABF2CF-A5C8-FD4F-A62A-D12B1F27416A}" type="presParOf" srcId="{67C9F14A-6AFA-F346-9D58-DE1A3356E9D7}" destId="{27ACDBDD-DF41-B441-A700-F340BF76960D}" srcOrd="0" destOrd="0" presId="urn:microsoft.com/office/officeart/2005/8/layout/cycle1"/>
    <dgm:cxn modelId="{C5D35AEE-F5ED-A641-A10C-08ACDE0871AA}" type="presParOf" srcId="{67C9F14A-6AFA-F346-9D58-DE1A3356E9D7}" destId="{8A04BE41-A271-3841-A4EC-1742DBA338F4}" srcOrd="1" destOrd="0" presId="urn:microsoft.com/office/officeart/2005/8/layout/cycle1"/>
    <dgm:cxn modelId="{EA5FB2D1-54E9-354A-931B-9C9F9AFD1CE5}" type="presParOf" srcId="{67C9F14A-6AFA-F346-9D58-DE1A3356E9D7}" destId="{503AAA57-010A-A84F-931E-ADC75C7ACA08}" srcOrd="2" destOrd="0" presId="urn:microsoft.com/office/officeart/2005/8/layout/cycle1"/>
    <dgm:cxn modelId="{DF6EC99C-82E9-034F-B8B8-0A540E70C778}" type="presParOf" srcId="{67C9F14A-6AFA-F346-9D58-DE1A3356E9D7}" destId="{12475BC0-79FC-8A43-A664-D5C7389B4D4A}" srcOrd="3" destOrd="0" presId="urn:microsoft.com/office/officeart/2005/8/layout/cycle1"/>
    <dgm:cxn modelId="{31ACDF69-2F45-5545-9162-014D6B14FB46}" type="presParOf" srcId="{67C9F14A-6AFA-F346-9D58-DE1A3356E9D7}" destId="{070CDF58-DB79-104B-8BE8-B294F6C38820}" srcOrd="4" destOrd="0" presId="urn:microsoft.com/office/officeart/2005/8/layout/cycle1"/>
    <dgm:cxn modelId="{6E24D7D1-38B8-2249-B5B5-D54F7CA87907}" type="presParOf" srcId="{67C9F14A-6AFA-F346-9D58-DE1A3356E9D7}" destId="{2716ACF6-6160-184C-8852-2052FC72943B}" srcOrd="5" destOrd="0" presId="urn:microsoft.com/office/officeart/2005/8/layout/cycle1"/>
    <dgm:cxn modelId="{B52383D6-8D81-3C40-8D9F-B8F1D42FCDC1}" type="presParOf" srcId="{67C9F14A-6AFA-F346-9D58-DE1A3356E9D7}" destId="{0AC90687-98AF-DE4F-BE67-B88135C0D566}" srcOrd="6" destOrd="0" presId="urn:microsoft.com/office/officeart/2005/8/layout/cycle1"/>
    <dgm:cxn modelId="{F69DAC9A-5C5D-7540-8D46-B17B4844BEA3}" type="presParOf" srcId="{67C9F14A-6AFA-F346-9D58-DE1A3356E9D7}" destId="{89857CB0-45C1-584C-8C6B-2FF5445E0D11}" srcOrd="7" destOrd="0" presId="urn:microsoft.com/office/officeart/2005/8/layout/cycle1"/>
    <dgm:cxn modelId="{D8B5CD8E-24AA-3A4E-8C9C-2072324066D8}" type="presParOf" srcId="{67C9F14A-6AFA-F346-9D58-DE1A3356E9D7}" destId="{F2FC0027-8557-3840-9D23-F7F1EA19925B}" srcOrd="8" destOrd="0" presId="urn:microsoft.com/office/officeart/2005/8/layout/cycle1"/>
    <dgm:cxn modelId="{42166B2F-0E3E-7048-9886-AFE2A81763E5}" type="presParOf" srcId="{67C9F14A-6AFA-F346-9D58-DE1A3356E9D7}" destId="{E50B8923-5B1A-4744-9030-C5773B218FB7}" srcOrd="9" destOrd="0" presId="urn:microsoft.com/office/officeart/2005/8/layout/cycle1"/>
    <dgm:cxn modelId="{8F4A9EF9-DE7C-294B-AD81-D45C1693C465}" type="presParOf" srcId="{67C9F14A-6AFA-F346-9D58-DE1A3356E9D7}" destId="{C750DED5-D58D-154D-920D-C15AC7D65C87}" srcOrd="10" destOrd="0" presId="urn:microsoft.com/office/officeart/2005/8/layout/cycle1"/>
    <dgm:cxn modelId="{F5C2D3EE-0977-924E-8781-DAE3453E2008}" type="presParOf" srcId="{67C9F14A-6AFA-F346-9D58-DE1A3356E9D7}" destId="{96D4BEB3-9A70-AE40-86D3-40A6FEA6A69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custT="1"/>
      <dgm:spPr/>
      <dgm:t>
        <a:bodyPr/>
        <a:lstStyle/>
        <a:p>
          <a:r>
            <a:rPr lang="en-US" sz="1600" b="1" dirty="0" smtClean="0"/>
            <a:t>Confidence</a:t>
          </a:r>
          <a:endParaRPr lang="en-US" sz="1600" b="1"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custT="1"/>
      <dgm:spPr/>
      <dgm:t>
        <a:bodyPr/>
        <a:lstStyle/>
        <a:p>
          <a:r>
            <a:rPr lang="en-US" sz="1600" b="1" dirty="0" smtClean="0"/>
            <a:t>Motivation</a:t>
          </a:r>
          <a:endParaRPr lang="en-US" sz="1600" b="1"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1600" b="1" dirty="0" smtClean="0"/>
            <a:t>Competence</a:t>
          </a:r>
          <a:endParaRPr lang="en-US" sz="900" b="1"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E030D6A6-055F-C746-87FD-BA7E1F7718D3}">
      <dgm:prSet phldrT="[Text]" custT="1"/>
      <dgm:spPr/>
      <dgm:t>
        <a:bodyPr/>
        <a:lstStyle/>
        <a:p>
          <a:r>
            <a:rPr lang="en-US" sz="1600" b="1" dirty="0" smtClean="0"/>
            <a:t>Participation</a:t>
          </a:r>
          <a:endParaRPr lang="en-US" sz="2400" b="1" dirty="0"/>
        </a:p>
      </dgm:t>
    </dgm:pt>
    <dgm:pt modelId="{E0F3A61F-2748-C745-85BB-6BF77A309DC2}" type="parTrans" cxnId="{A9C26A89-805B-9547-B5C7-91B4BA1BCD3E}">
      <dgm:prSet/>
      <dgm:spPr/>
      <dgm:t>
        <a:bodyPr/>
        <a:lstStyle/>
        <a:p>
          <a:endParaRPr lang="en-US"/>
        </a:p>
      </dgm:t>
    </dgm:pt>
    <dgm:pt modelId="{660B3A20-6EEB-1746-88A0-B34AF8E5AE02}" type="sibTrans" cxnId="{A9C26A89-805B-9547-B5C7-91B4BA1BCD3E}">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4">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4"/>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4">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4"/>
      <dgm:spPr/>
      <dgm:t>
        <a:bodyPr/>
        <a:lstStyle/>
        <a:p>
          <a:endParaRPr lang="en-US"/>
        </a:p>
      </dgm:t>
    </dgm:pt>
    <dgm:pt modelId="{0AC90687-98AF-DE4F-BE67-B88135C0D566}" type="pres">
      <dgm:prSet presAssocID="{E030D6A6-055F-C746-87FD-BA7E1F7718D3}" presName="dummy" presStyleCnt="0"/>
      <dgm:spPr/>
    </dgm:pt>
    <dgm:pt modelId="{89857CB0-45C1-584C-8C6B-2FF5445E0D11}" type="pres">
      <dgm:prSet presAssocID="{E030D6A6-055F-C746-87FD-BA7E1F7718D3}" presName="node" presStyleLbl="revTx" presStyleIdx="2" presStyleCnt="4" custScaleX="119398">
        <dgm:presLayoutVars>
          <dgm:bulletEnabled val="1"/>
        </dgm:presLayoutVars>
      </dgm:prSet>
      <dgm:spPr/>
      <dgm:t>
        <a:bodyPr/>
        <a:lstStyle/>
        <a:p>
          <a:endParaRPr lang="en-US"/>
        </a:p>
      </dgm:t>
    </dgm:pt>
    <dgm:pt modelId="{F2FC0027-8557-3840-9D23-F7F1EA19925B}" type="pres">
      <dgm:prSet presAssocID="{660B3A20-6EEB-1746-88A0-B34AF8E5AE02}" presName="sibTrans" presStyleLbl="node1" presStyleIdx="2" presStyleCnt="4"/>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3" presStyleCnt="4"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3" presStyleCnt="4"/>
      <dgm:spPr/>
      <dgm:t>
        <a:bodyPr/>
        <a:lstStyle/>
        <a:p>
          <a:endParaRPr lang="en-US"/>
        </a:p>
      </dgm:t>
    </dgm:pt>
  </dgm:ptLst>
  <dgm:cxnLst>
    <dgm:cxn modelId="{48DDECFA-B14A-C547-9343-FCF53228E6B3}" type="presOf" srcId="{78AD2411-0DCB-9742-93CE-28B182701142}" destId="{8A04BE41-A271-3841-A4EC-1742DBA338F4}" srcOrd="0" destOrd="0" presId="urn:microsoft.com/office/officeart/2005/8/layout/cycle1"/>
    <dgm:cxn modelId="{642B39F0-EC4A-924E-B643-316BC5AA80F3}" type="presOf" srcId="{B5ECBE24-4EB6-4245-86DE-35600E9F7FA8}" destId="{070CDF58-DB79-104B-8BE8-B294F6C38820}" srcOrd="0" destOrd="0" presId="urn:microsoft.com/office/officeart/2005/8/layout/cycle1"/>
    <dgm:cxn modelId="{2C403624-6E04-2242-B244-BC378FBA0169}" type="presOf" srcId="{E030D6A6-055F-C746-87FD-BA7E1F7718D3}" destId="{89857CB0-45C1-584C-8C6B-2FF5445E0D11}" srcOrd="0" destOrd="0" presId="urn:microsoft.com/office/officeart/2005/8/layout/cycle1"/>
    <dgm:cxn modelId="{08D22C5C-C3A9-BB40-A07C-42EE1A6662D2}" type="presOf" srcId="{CE414FEE-AA4D-DC47-AE95-A65AE8292E93}" destId="{96D4BEB3-9A70-AE40-86D3-40A6FEA6A697}" srcOrd="0" destOrd="0" presId="urn:microsoft.com/office/officeart/2005/8/layout/cycle1"/>
    <dgm:cxn modelId="{9BF887A6-2F90-AC44-A742-7D31A0DFF85A}" type="presOf" srcId="{AEE571DA-F95E-1A4E-BAAA-3570B5EE4FE3}" destId="{2716ACF6-6160-184C-8852-2052FC72943B}"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BCDE8767-9A65-2E48-940A-0663FE04919A}" srcId="{9CA460BC-785D-174A-A4D8-76993EFEEF9C}" destId="{ACD7414E-DFE2-1245-BE34-C66040A14C95}" srcOrd="3" destOrd="0" parTransId="{D1DB5EE1-244A-8945-8866-354999295C05}" sibTransId="{CE414FEE-AA4D-DC47-AE95-A65AE8292E93}"/>
    <dgm:cxn modelId="{48F8E5C4-9FE4-D94F-9BF8-B8CAB4F51F08}" type="presOf" srcId="{660B3A20-6EEB-1746-88A0-B34AF8E5AE02}" destId="{F2FC0027-8557-3840-9D23-F7F1EA19925B}" srcOrd="0" destOrd="0" presId="urn:microsoft.com/office/officeart/2005/8/layout/cycle1"/>
    <dgm:cxn modelId="{A9C26A89-805B-9547-B5C7-91B4BA1BCD3E}" srcId="{9CA460BC-785D-174A-A4D8-76993EFEEF9C}" destId="{E030D6A6-055F-C746-87FD-BA7E1F7718D3}" srcOrd="2" destOrd="0" parTransId="{E0F3A61F-2748-C745-85BB-6BF77A309DC2}" sibTransId="{660B3A20-6EEB-1746-88A0-B34AF8E5AE02}"/>
    <dgm:cxn modelId="{C57F0CE0-6B1F-CC48-9947-AE4E5293A618}" srcId="{9CA460BC-785D-174A-A4D8-76993EFEEF9C}" destId="{78AD2411-0DCB-9742-93CE-28B182701142}" srcOrd="0" destOrd="0" parTransId="{F14B3E37-3925-364F-9A82-7E9C230001A6}" sibTransId="{2937B58A-6983-6F48-9644-B5FF82CDFDAC}"/>
    <dgm:cxn modelId="{B77FDE18-BB07-9A40-91BA-75D0DF149E32}" type="presOf" srcId="{9CA460BC-785D-174A-A4D8-76993EFEEF9C}" destId="{67C9F14A-6AFA-F346-9D58-DE1A3356E9D7}" srcOrd="0" destOrd="0" presId="urn:microsoft.com/office/officeart/2005/8/layout/cycle1"/>
    <dgm:cxn modelId="{AA8481DF-F79A-5049-8E31-CE72E2E1E86B}" type="presOf" srcId="{2937B58A-6983-6F48-9644-B5FF82CDFDAC}" destId="{503AAA57-010A-A84F-931E-ADC75C7ACA08}" srcOrd="0" destOrd="0" presId="urn:microsoft.com/office/officeart/2005/8/layout/cycle1"/>
    <dgm:cxn modelId="{E7B6A822-548F-0944-BD8C-16573F97D42E}" type="presOf" srcId="{ACD7414E-DFE2-1245-BE34-C66040A14C95}" destId="{C750DED5-D58D-154D-920D-C15AC7D65C87}" srcOrd="0" destOrd="0" presId="urn:microsoft.com/office/officeart/2005/8/layout/cycle1"/>
    <dgm:cxn modelId="{10142E60-A959-4E49-84BB-139082721949}" type="presParOf" srcId="{67C9F14A-6AFA-F346-9D58-DE1A3356E9D7}" destId="{27ACDBDD-DF41-B441-A700-F340BF76960D}" srcOrd="0" destOrd="0" presId="urn:microsoft.com/office/officeart/2005/8/layout/cycle1"/>
    <dgm:cxn modelId="{582D0313-D453-B342-BEAF-487F66CD70DA}" type="presParOf" srcId="{67C9F14A-6AFA-F346-9D58-DE1A3356E9D7}" destId="{8A04BE41-A271-3841-A4EC-1742DBA338F4}" srcOrd="1" destOrd="0" presId="urn:microsoft.com/office/officeart/2005/8/layout/cycle1"/>
    <dgm:cxn modelId="{DCE73BC9-4558-3649-87E7-7A7D5C913CF0}" type="presParOf" srcId="{67C9F14A-6AFA-F346-9D58-DE1A3356E9D7}" destId="{503AAA57-010A-A84F-931E-ADC75C7ACA08}" srcOrd="2" destOrd="0" presId="urn:microsoft.com/office/officeart/2005/8/layout/cycle1"/>
    <dgm:cxn modelId="{C6782AEB-B6F6-2544-9A9D-7E4C728993D3}" type="presParOf" srcId="{67C9F14A-6AFA-F346-9D58-DE1A3356E9D7}" destId="{12475BC0-79FC-8A43-A664-D5C7389B4D4A}" srcOrd="3" destOrd="0" presId="urn:microsoft.com/office/officeart/2005/8/layout/cycle1"/>
    <dgm:cxn modelId="{437F3912-3433-BA41-9728-E83B84D964B1}" type="presParOf" srcId="{67C9F14A-6AFA-F346-9D58-DE1A3356E9D7}" destId="{070CDF58-DB79-104B-8BE8-B294F6C38820}" srcOrd="4" destOrd="0" presId="urn:microsoft.com/office/officeart/2005/8/layout/cycle1"/>
    <dgm:cxn modelId="{168C9895-5394-8B49-9D35-16C6491BF6AF}" type="presParOf" srcId="{67C9F14A-6AFA-F346-9D58-DE1A3356E9D7}" destId="{2716ACF6-6160-184C-8852-2052FC72943B}" srcOrd="5" destOrd="0" presId="urn:microsoft.com/office/officeart/2005/8/layout/cycle1"/>
    <dgm:cxn modelId="{FB5159C5-F42A-584D-85D1-D907E84032AE}" type="presParOf" srcId="{67C9F14A-6AFA-F346-9D58-DE1A3356E9D7}" destId="{0AC90687-98AF-DE4F-BE67-B88135C0D566}" srcOrd="6" destOrd="0" presId="urn:microsoft.com/office/officeart/2005/8/layout/cycle1"/>
    <dgm:cxn modelId="{8BAEB74B-3C0A-4646-8415-C2C73ED2F914}" type="presParOf" srcId="{67C9F14A-6AFA-F346-9D58-DE1A3356E9D7}" destId="{89857CB0-45C1-584C-8C6B-2FF5445E0D11}" srcOrd="7" destOrd="0" presId="urn:microsoft.com/office/officeart/2005/8/layout/cycle1"/>
    <dgm:cxn modelId="{9939AC33-20AC-6843-AC3C-0164CF3FBF01}" type="presParOf" srcId="{67C9F14A-6AFA-F346-9D58-DE1A3356E9D7}" destId="{F2FC0027-8557-3840-9D23-F7F1EA19925B}" srcOrd="8" destOrd="0" presId="urn:microsoft.com/office/officeart/2005/8/layout/cycle1"/>
    <dgm:cxn modelId="{98712F64-F9A3-D745-B752-824EF5583166}" type="presParOf" srcId="{67C9F14A-6AFA-F346-9D58-DE1A3356E9D7}" destId="{E50B8923-5B1A-4744-9030-C5773B218FB7}" srcOrd="9" destOrd="0" presId="urn:microsoft.com/office/officeart/2005/8/layout/cycle1"/>
    <dgm:cxn modelId="{BC7FE3C8-86F8-9B42-B5E5-ACB117291B88}" type="presParOf" srcId="{67C9F14A-6AFA-F346-9D58-DE1A3356E9D7}" destId="{C750DED5-D58D-154D-920D-C15AC7D65C87}" srcOrd="10" destOrd="0" presId="urn:microsoft.com/office/officeart/2005/8/layout/cycle1"/>
    <dgm:cxn modelId="{938F13E1-E2F9-5642-8820-2354EEC72D82}" type="presParOf" srcId="{67C9F14A-6AFA-F346-9D58-DE1A3356E9D7}" destId="{96D4BEB3-9A70-AE40-86D3-40A6FEA6A69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custT="1"/>
      <dgm:spPr/>
      <dgm:t>
        <a:bodyPr/>
        <a:lstStyle/>
        <a:p>
          <a:r>
            <a:rPr lang="en-US" sz="1600" b="1" dirty="0" smtClean="0"/>
            <a:t>Confidence</a:t>
          </a:r>
          <a:endParaRPr lang="en-US" sz="1600" b="1"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custT="1"/>
      <dgm:spPr/>
      <dgm:t>
        <a:bodyPr/>
        <a:lstStyle/>
        <a:p>
          <a:r>
            <a:rPr lang="en-US" sz="1600" b="1" dirty="0" smtClean="0"/>
            <a:t>Motivation</a:t>
          </a:r>
          <a:endParaRPr lang="en-US" sz="1600" b="1"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1600" b="1" dirty="0" smtClean="0"/>
            <a:t>Competence</a:t>
          </a:r>
          <a:endParaRPr lang="en-US" sz="900" b="1"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E030D6A6-055F-C746-87FD-BA7E1F7718D3}">
      <dgm:prSet phldrT="[Text]" custT="1"/>
      <dgm:spPr/>
      <dgm:t>
        <a:bodyPr/>
        <a:lstStyle/>
        <a:p>
          <a:r>
            <a:rPr lang="en-US" sz="1600" b="1" dirty="0" smtClean="0"/>
            <a:t>Participation</a:t>
          </a:r>
          <a:endParaRPr lang="en-US" sz="2400" b="1" dirty="0"/>
        </a:p>
      </dgm:t>
    </dgm:pt>
    <dgm:pt modelId="{E0F3A61F-2748-C745-85BB-6BF77A309DC2}" type="parTrans" cxnId="{A9C26A89-805B-9547-B5C7-91B4BA1BCD3E}">
      <dgm:prSet/>
      <dgm:spPr/>
      <dgm:t>
        <a:bodyPr/>
        <a:lstStyle/>
        <a:p>
          <a:endParaRPr lang="en-US"/>
        </a:p>
      </dgm:t>
    </dgm:pt>
    <dgm:pt modelId="{660B3A20-6EEB-1746-88A0-B34AF8E5AE02}" type="sibTrans" cxnId="{A9C26A89-805B-9547-B5C7-91B4BA1BCD3E}">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4">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4"/>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4">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4"/>
      <dgm:spPr/>
      <dgm:t>
        <a:bodyPr/>
        <a:lstStyle/>
        <a:p>
          <a:endParaRPr lang="en-US"/>
        </a:p>
      </dgm:t>
    </dgm:pt>
    <dgm:pt modelId="{0AC90687-98AF-DE4F-BE67-B88135C0D566}" type="pres">
      <dgm:prSet presAssocID="{E030D6A6-055F-C746-87FD-BA7E1F7718D3}" presName="dummy" presStyleCnt="0"/>
      <dgm:spPr/>
    </dgm:pt>
    <dgm:pt modelId="{89857CB0-45C1-584C-8C6B-2FF5445E0D11}" type="pres">
      <dgm:prSet presAssocID="{E030D6A6-055F-C746-87FD-BA7E1F7718D3}" presName="node" presStyleLbl="revTx" presStyleIdx="2" presStyleCnt="4" custScaleX="119398">
        <dgm:presLayoutVars>
          <dgm:bulletEnabled val="1"/>
        </dgm:presLayoutVars>
      </dgm:prSet>
      <dgm:spPr/>
      <dgm:t>
        <a:bodyPr/>
        <a:lstStyle/>
        <a:p>
          <a:endParaRPr lang="en-US"/>
        </a:p>
      </dgm:t>
    </dgm:pt>
    <dgm:pt modelId="{F2FC0027-8557-3840-9D23-F7F1EA19925B}" type="pres">
      <dgm:prSet presAssocID="{660B3A20-6EEB-1746-88A0-B34AF8E5AE02}" presName="sibTrans" presStyleLbl="node1" presStyleIdx="2" presStyleCnt="4"/>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3" presStyleCnt="4"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3" presStyleCnt="4"/>
      <dgm:spPr/>
      <dgm:t>
        <a:bodyPr/>
        <a:lstStyle/>
        <a:p>
          <a:endParaRPr lang="en-US"/>
        </a:p>
      </dgm:t>
    </dgm:pt>
  </dgm:ptLst>
  <dgm:cxnLst>
    <dgm:cxn modelId="{4DE4D8BD-1A2D-7048-BD23-726DD6733ACC}" type="presOf" srcId="{ACD7414E-DFE2-1245-BE34-C66040A14C95}" destId="{C750DED5-D58D-154D-920D-C15AC7D65C87}"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A7DD9A61-043B-164A-AB51-C82AF1489A48}" type="presOf" srcId="{B5ECBE24-4EB6-4245-86DE-35600E9F7FA8}" destId="{070CDF58-DB79-104B-8BE8-B294F6C38820}" srcOrd="0" destOrd="0" presId="urn:microsoft.com/office/officeart/2005/8/layout/cycle1"/>
    <dgm:cxn modelId="{BCDE8767-9A65-2E48-940A-0663FE04919A}" srcId="{9CA460BC-785D-174A-A4D8-76993EFEEF9C}" destId="{ACD7414E-DFE2-1245-BE34-C66040A14C95}" srcOrd="3" destOrd="0" parTransId="{D1DB5EE1-244A-8945-8866-354999295C05}" sibTransId="{CE414FEE-AA4D-DC47-AE95-A65AE8292E93}"/>
    <dgm:cxn modelId="{D211727A-F632-AB40-813C-428326494BD0}" type="presOf" srcId="{9CA460BC-785D-174A-A4D8-76993EFEEF9C}" destId="{67C9F14A-6AFA-F346-9D58-DE1A3356E9D7}" srcOrd="0" destOrd="0" presId="urn:microsoft.com/office/officeart/2005/8/layout/cycle1"/>
    <dgm:cxn modelId="{A9C26A89-805B-9547-B5C7-91B4BA1BCD3E}" srcId="{9CA460BC-785D-174A-A4D8-76993EFEEF9C}" destId="{E030D6A6-055F-C746-87FD-BA7E1F7718D3}" srcOrd="2" destOrd="0" parTransId="{E0F3A61F-2748-C745-85BB-6BF77A309DC2}" sibTransId="{660B3A20-6EEB-1746-88A0-B34AF8E5AE02}"/>
    <dgm:cxn modelId="{A6DC8575-4DCF-6246-B8AE-218F0AD6F5C0}" type="presOf" srcId="{CE414FEE-AA4D-DC47-AE95-A65AE8292E93}" destId="{96D4BEB3-9A70-AE40-86D3-40A6FEA6A697}" srcOrd="0" destOrd="0" presId="urn:microsoft.com/office/officeart/2005/8/layout/cycle1"/>
    <dgm:cxn modelId="{C57F0CE0-6B1F-CC48-9947-AE4E5293A618}" srcId="{9CA460BC-785D-174A-A4D8-76993EFEEF9C}" destId="{78AD2411-0DCB-9742-93CE-28B182701142}" srcOrd="0" destOrd="0" parTransId="{F14B3E37-3925-364F-9A82-7E9C230001A6}" sibTransId="{2937B58A-6983-6F48-9644-B5FF82CDFDAC}"/>
    <dgm:cxn modelId="{8C8F09E1-BC74-564E-9630-CE4B2ACAA900}" type="presOf" srcId="{AEE571DA-F95E-1A4E-BAAA-3570B5EE4FE3}" destId="{2716ACF6-6160-184C-8852-2052FC72943B}" srcOrd="0" destOrd="0" presId="urn:microsoft.com/office/officeart/2005/8/layout/cycle1"/>
    <dgm:cxn modelId="{38F7C776-F856-EA44-861A-D6631E4412A2}" type="presOf" srcId="{660B3A20-6EEB-1746-88A0-B34AF8E5AE02}" destId="{F2FC0027-8557-3840-9D23-F7F1EA19925B}" srcOrd="0" destOrd="0" presId="urn:microsoft.com/office/officeart/2005/8/layout/cycle1"/>
    <dgm:cxn modelId="{0716B3CC-0AF6-6745-AE02-4EAF513B5EFA}" type="presOf" srcId="{2937B58A-6983-6F48-9644-B5FF82CDFDAC}" destId="{503AAA57-010A-A84F-931E-ADC75C7ACA08}" srcOrd="0" destOrd="0" presId="urn:microsoft.com/office/officeart/2005/8/layout/cycle1"/>
    <dgm:cxn modelId="{8AFF364B-E698-6A4F-AED8-D6DA8B182110}" type="presOf" srcId="{78AD2411-0DCB-9742-93CE-28B182701142}" destId="{8A04BE41-A271-3841-A4EC-1742DBA338F4}" srcOrd="0" destOrd="0" presId="urn:microsoft.com/office/officeart/2005/8/layout/cycle1"/>
    <dgm:cxn modelId="{A1E2F238-3B3F-F94B-BB92-E69DC93292C4}" type="presOf" srcId="{E030D6A6-055F-C746-87FD-BA7E1F7718D3}" destId="{89857CB0-45C1-584C-8C6B-2FF5445E0D11}" srcOrd="0" destOrd="0" presId="urn:microsoft.com/office/officeart/2005/8/layout/cycle1"/>
    <dgm:cxn modelId="{6AC2F02E-0702-2944-A7B9-59BF81120982}" type="presParOf" srcId="{67C9F14A-6AFA-F346-9D58-DE1A3356E9D7}" destId="{27ACDBDD-DF41-B441-A700-F340BF76960D}" srcOrd="0" destOrd="0" presId="urn:microsoft.com/office/officeart/2005/8/layout/cycle1"/>
    <dgm:cxn modelId="{A30E9C93-ACAC-264C-96F3-A1E4AEA20E25}" type="presParOf" srcId="{67C9F14A-6AFA-F346-9D58-DE1A3356E9D7}" destId="{8A04BE41-A271-3841-A4EC-1742DBA338F4}" srcOrd="1" destOrd="0" presId="urn:microsoft.com/office/officeart/2005/8/layout/cycle1"/>
    <dgm:cxn modelId="{E4ECA736-C169-CB4C-9C79-60B7C1FBF2D7}" type="presParOf" srcId="{67C9F14A-6AFA-F346-9D58-DE1A3356E9D7}" destId="{503AAA57-010A-A84F-931E-ADC75C7ACA08}" srcOrd="2" destOrd="0" presId="urn:microsoft.com/office/officeart/2005/8/layout/cycle1"/>
    <dgm:cxn modelId="{F3251ADA-2890-B546-87BC-57FB9F8938A1}" type="presParOf" srcId="{67C9F14A-6AFA-F346-9D58-DE1A3356E9D7}" destId="{12475BC0-79FC-8A43-A664-D5C7389B4D4A}" srcOrd="3" destOrd="0" presId="urn:microsoft.com/office/officeart/2005/8/layout/cycle1"/>
    <dgm:cxn modelId="{C23BDF01-69FA-9E48-9EC7-88244909C4A0}" type="presParOf" srcId="{67C9F14A-6AFA-F346-9D58-DE1A3356E9D7}" destId="{070CDF58-DB79-104B-8BE8-B294F6C38820}" srcOrd="4" destOrd="0" presId="urn:microsoft.com/office/officeart/2005/8/layout/cycle1"/>
    <dgm:cxn modelId="{E18EA58F-FC10-764A-BACD-F26824C512A7}" type="presParOf" srcId="{67C9F14A-6AFA-F346-9D58-DE1A3356E9D7}" destId="{2716ACF6-6160-184C-8852-2052FC72943B}" srcOrd="5" destOrd="0" presId="urn:microsoft.com/office/officeart/2005/8/layout/cycle1"/>
    <dgm:cxn modelId="{7C183B03-8DDB-CD41-B7BC-63AA5E746F1F}" type="presParOf" srcId="{67C9F14A-6AFA-F346-9D58-DE1A3356E9D7}" destId="{0AC90687-98AF-DE4F-BE67-B88135C0D566}" srcOrd="6" destOrd="0" presId="urn:microsoft.com/office/officeart/2005/8/layout/cycle1"/>
    <dgm:cxn modelId="{1F0DD294-B1CB-8948-90BD-7AD56BF48FE0}" type="presParOf" srcId="{67C9F14A-6AFA-F346-9D58-DE1A3356E9D7}" destId="{89857CB0-45C1-584C-8C6B-2FF5445E0D11}" srcOrd="7" destOrd="0" presId="urn:microsoft.com/office/officeart/2005/8/layout/cycle1"/>
    <dgm:cxn modelId="{D5BB35BC-6089-6843-8D43-72CFD6642CF3}" type="presParOf" srcId="{67C9F14A-6AFA-F346-9D58-DE1A3356E9D7}" destId="{F2FC0027-8557-3840-9D23-F7F1EA19925B}" srcOrd="8" destOrd="0" presId="urn:microsoft.com/office/officeart/2005/8/layout/cycle1"/>
    <dgm:cxn modelId="{46ABA88A-8E7B-D342-9177-3013F84641C3}" type="presParOf" srcId="{67C9F14A-6AFA-F346-9D58-DE1A3356E9D7}" destId="{E50B8923-5B1A-4744-9030-C5773B218FB7}" srcOrd="9" destOrd="0" presId="urn:microsoft.com/office/officeart/2005/8/layout/cycle1"/>
    <dgm:cxn modelId="{E719B77D-8243-1A42-BF8E-B0C704328AC3}" type="presParOf" srcId="{67C9F14A-6AFA-F346-9D58-DE1A3356E9D7}" destId="{C750DED5-D58D-154D-920D-C15AC7D65C87}" srcOrd="10" destOrd="0" presId="urn:microsoft.com/office/officeart/2005/8/layout/cycle1"/>
    <dgm:cxn modelId="{1D245432-5667-7B44-8440-B36FD89723CC}" type="presParOf" srcId="{67C9F14A-6AFA-F346-9D58-DE1A3356E9D7}" destId="{96D4BEB3-9A70-AE40-86D3-40A6FEA6A69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57F83-EE77-F246-98E6-3592E811867B}">
      <dsp:nvSpPr>
        <dsp:cNvPr id="0" name=""/>
        <dsp:cNvSpPr/>
      </dsp:nvSpPr>
      <dsp:spPr>
        <a:xfrm>
          <a:off x="0" y="631601"/>
          <a:ext cx="1944689" cy="777875"/>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rtl="0">
            <a:lnSpc>
              <a:spcPct val="90000"/>
            </a:lnSpc>
            <a:spcBef>
              <a:spcPct val="0"/>
            </a:spcBef>
            <a:spcAft>
              <a:spcPct val="35000"/>
            </a:spcAft>
          </a:pPr>
          <a:r>
            <a:rPr lang="en-US" sz="1700" kern="1200" baseline="0" dirty="0" smtClean="0"/>
            <a:t>Warm-up</a:t>
          </a:r>
          <a:endParaRPr lang="en-US" sz="1700" kern="1200" dirty="0"/>
        </a:p>
      </dsp:txBody>
      <dsp:txXfrm>
        <a:off x="0" y="631601"/>
        <a:ext cx="1750220" cy="777875"/>
      </dsp:txXfrm>
    </dsp:sp>
    <dsp:sp modelId="{BEE84608-220F-5A4B-9896-CFEE2FD4270F}">
      <dsp:nvSpPr>
        <dsp:cNvPr id="0" name=""/>
        <dsp:cNvSpPr/>
      </dsp:nvSpPr>
      <dsp:spPr>
        <a:xfrm>
          <a:off x="1297892" y="638400"/>
          <a:ext cx="1944689" cy="777875"/>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rtl="0">
            <a:lnSpc>
              <a:spcPct val="90000"/>
            </a:lnSpc>
            <a:spcBef>
              <a:spcPct val="0"/>
            </a:spcBef>
            <a:spcAft>
              <a:spcPct val="35000"/>
            </a:spcAft>
          </a:pPr>
          <a:r>
            <a:rPr lang="en-US" sz="1700" kern="1200" baseline="0" dirty="0" smtClean="0"/>
            <a:t>Dynamic Warm-up</a:t>
          </a:r>
          <a:endParaRPr lang="en-US" sz="1700" kern="1200" dirty="0"/>
        </a:p>
      </dsp:txBody>
      <dsp:txXfrm>
        <a:off x="1686830" y="638400"/>
        <a:ext cx="1166814" cy="777875"/>
      </dsp:txXfrm>
    </dsp:sp>
    <dsp:sp modelId="{EFF79B0E-9F72-0A4C-9B72-286739C3B33B}">
      <dsp:nvSpPr>
        <dsp:cNvPr id="0" name=""/>
        <dsp:cNvSpPr/>
      </dsp:nvSpPr>
      <dsp:spPr>
        <a:xfrm>
          <a:off x="2747382" y="635055"/>
          <a:ext cx="1944689" cy="777875"/>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rtl="0">
            <a:lnSpc>
              <a:spcPct val="90000"/>
            </a:lnSpc>
            <a:spcBef>
              <a:spcPct val="0"/>
            </a:spcBef>
            <a:spcAft>
              <a:spcPct val="35000"/>
            </a:spcAft>
          </a:pPr>
          <a:r>
            <a:rPr lang="en-US" sz="1700" kern="1200" baseline="0" dirty="0" smtClean="0"/>
            <a:t>Movement Preparation </a:t>
          </a:r>
          <a:endParaRPr lang="en-US" sz="1700" kern="1200" dirty="0"/>
        </a:p>
      </dsp:txBody>
      <dsp:txXfrm>
        <a:off x="3136320" y="635055"/>
        <a:ext cx="1166814" cy="777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5352419" y="124620"/>
          <a:ext cx="2000899"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Confidence</a:t>
          </a:r>
          <a:endParaRPr lang="en-US" sz="2400" b="1" kern="1200" dirty="0"/>
        </a:p>
      </dsp:txBody>
      <dsp:txXfrm>
        <a:off x="5352419" y="124620"/>
        <a:ext cx="2000899" cy="2000899"/>
      </dsp:txXfrm>
    </dsp:sp>
    <dsp:sp modelId="{503AAA57-010A-A84F-931E-ADC75C7ACA08}">
      <dsp:nvSpPr>
        <dsp:cNvPr id="0" name=""/>
        <dsp:cNvSpPr/>
      </dsp:nvSpPr>
      <dsp:spPr>
        <a:xfrm>
          <a:off x="1828354" y="-1381"/>
          <a:ext cx="5650966" cy="5650966"/>
        </a:xfrm>
        <a:prstGeom prst="circularArrow">
          <a:avLst>
            <a:gd name="adj1" fmla="val 6905"/>
            <a:gd name="adj2" fmla="val 465552"/>
            <a:gd name="adj3" fmla="val 548575"/>
            <a:gd name="adj4" fmla="val 2058587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5352419" y="3522683"/>
          <a:ext cx="2000899"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Motivation</a:t>
          </a:r>
          <a:endParaRPr lang="en-US" sz="2400" b="1" kern="1200" dirty="0"/>
        </a:p>
      </dsp:txBody>
      <dsp:txXfrm>
        <a:off x="5352419" y="3522683"/>
        <a:ext cx="2000899" cy="2000899"/>
      </dsp:txXfrm>
    </dsp:sp>
    <dsp:sp modelId="{2716ACF6-6160-184C-8852-2052FC72943B}">
      <dsp:nvSpPr>
        <dsp:cNvPr id="0" name=""/>
        <dsp:cNvSpPr/>
      </dsp:nvSpPr>
      <dsp:spPr>
        <a:xfrm>
          <a:off x="1828354" y="-1381"/>
          <a:ext cx="5650966" cy="5650966"/>
        </a:xfrm>
        <a:prstGeom prst="circularArrow">
          <a:avLst>
            <a:gd name="adj1" fmla="val 6905"/>
            <a:gd name="adj2" fmla="val 465552"/>
            <a:gd name="adj3" fmla="val 5948575"/>
            <a:gd name="adj4" fmla="val 438587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857CB0-45C1-584C-8C6B-2FF5445E0D11}">
      <dsp:nvSpPr>
        <dsp:cNvPr id="0" name=""/>
        <dsp:cNvSpPr/>
      </dsp:nvSpPr>
      <dsp:spPr>
        <a:xfrm>
          <a:off x="1954356" y="3522683"/>
          <a:ext cx="2000899"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Participation</a:t>
          </a:r>
          <a:endParaRPr lang="en-US" sz="2400" b="1" kern="1200" dirty="0"/>
        </a:p>
      </dsp:txBody>
      <dsp:txXfrm>
        <a:off x="1954356" y="3522683"/>
        <a:ext cx="2000899" cy="2000899"/>
      </dsp:txXfrm>
    </dsp:sp>
    <dsp:sp modelId="{F2FC0027-8557-3840-9D23-F7F1EA19925B}">
      <dsp:nvSpPr>
        <dsp:cNvPr id="0" name=""/>
        <dsp:cNvSpPr/>
      </dsp:nvSpPr>
      <dsp:spPr>
        <a:xfrm>
          <a:off x="1828354" y="-1381"/>
          <a:ext cx="5650966" cy="5650966"/>
        </a:xfrm>
        <a:prstGeom prst="circularArrow">
          <a:avLst>
            <a:gd name="adj1" fmla="val 6905"/>
            <a:gd name="adj2" fmla="val 465552"/>
            <a:gd name="adj3" fmla="val 11348575"/>
            <a:gd name="adj4" fmla="val 978587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670148" y="124620"/>
          <a:ext cx="2569314"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Competence</a:t>
          </a:r>
          <a:endParaRPr lang="en-US" sz="1000" b="1" kern="1200" dirty="0"/>
        </a:p>
      </dsp:txBody>
      <dsp:txXfrm>
        <a:off x="1670148" y="124620"/>
        <a:ext cx="2569314" cy="2000899"/>
      </dsp:txXfrm>
    </dsp:sp>
    <dsp:sp modelId="{96D4BEB3-9A70-AE40-86D3-40A6FEA6A697}">
      <dsp:nvSpPr>
        <dsp:cNvPr id="0" name=""/>
        <dsp:cNvSpPr/>
      </dsp:nvSpPr>
      <dsp:spPr>
        <a:xfrm>
          <a:off x="1828354" y="-1381"/>
          <a:ext cx="5650966" cy="5650966"/>
        </a:xfrm>
        <a:prstGeom prst="circularArrow">
          <a:avLst>
            <a:gd name="adj1" fmla="val 6905"/>
            <a:gd name="adj2" fmla="val 465552"/>
            <a:gd name="adj3" fmla="val 16748575"/>
            <a:gd name="adj4" fmla="val 1560416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F0AEA-621E-4A46-AF26-33DCC6D6BC6B}">
      <dsp:nvSpPr>
        <dsp:cNvPr id="0" name=""/>
        <dsp:cNvSpPr/>
      </dsp:nvSpPr>
      <dsp:spPr>
        <a:xfrm>
          <a:off x="2044272" y="110468"/>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2044272" y="110468"/>
        <a:ext cx="797131" cy="797131"/>
      </dsp:txXfrm>
    </dsp:sp>
    <dsp:sp modelId="{C890B487-85DB-7648-B3F7-BD2BCD1C6D12}">
      <dsp:nvSpPr>
        <dsp:cNvPr id="0" name=""/>
        <dsp:cNvSpPr/>
      </dsp:nvSpPr>
      <dsp:spPr>
        <a:xfrm>
          <a:off x="166379" y="87076"/>
          <a:ext cx="2992141" cy="2992141"/>
        </a:xfrm>
        <a:prstGeom prst="circularArrow">
          <a:avLst>
            <a:gd name="adj1" fmla="val 5195"/>
            <a:gd name="adj2" fmla="val 335535"/>
            <a:gd name="adj3" fmla="val 21294783"/>
            <a:gd name="adj4" fmla="val 19764888"/>
            <a:gd name="adj5" fmla="val 6061"/>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6058B3-A50E-9044-B3EC-66F1CBF77BD9}">
      <dsp:nvSpPr>
        <dsp:cNvPr id="0" name=""/>
        <dsp:cNvSpPr/>
      </dsp:nvSpPr>
      <dsp:spPr>
        <a:xfrm>
          <a:off x="2526579" y="1594856"/>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2526579" y="1594856"/>
        <a:ext cx="797131" cy="797131"/>
      </dsp:txXfrm>
    </dsp:sp>
    <dsp:sp modelId="{84EE29E3-AAE3-A84F-BF38-162D7E467C5C}">
      <dsp:nvSpPr>
        <dsp:cNvPr id="0" name=""/>
        <dsp:cNvSpPr/>
      </dsp:nvSpPr>
      <dsp:spPr>
        <a:xfrm>
          <a:off x="166379" y="87076"/>
          <a:ext cx="2992141" cy="2992141"/>
        </a:xfrm>
        <a:prstGeom prst="circularArrow">
          <a:avLst>
            <a:gd name="adj1" fmla="val 5195"/>
            <a:gd name="adj2" fmla="val 335535"/>
            <a:gd name="adj3" fmla="val 4016296"/>
            <a:gd name="adj4" fmla="val 2251966"/>
            <a:gd name="adj5" fmla="val 6061"/>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34CFEF-0217-1A43-B065-F0E3C41736BB}">
      <dsp:nvSpPr>
        <dsp:cNvPr id="0" name=""/>
        <dsp:cNvSpPr/>
      </dsp:nvSpPr>
      <dsp:spPr>
        <a:xfrm>
          <a:off x="1263884" y="2512258"/>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1263884" y="2512258"/>
        <a:ext cx="797131" cy="797131"/>
      </dsp:txXfrm>
    </dsp:sp>
    <dsp:sp modelId="{3CB3E679-E036-6B41-8412-04254F803CDD}">
      <dsp:nvSpPr>
        <dsp:cNvPr id="0" name=""/>
        <dsp:cNvSpPr/>
      </dsp:nvSpPr>
      <dsp:spPr>
        <a:xfrm>
          <a:off x="166379" y="87076"/>
          <a:ext cx="2992141" cy="2992141"/>
        </a:xfrm>
        <a:prstGeom prst="circularArrow">
          <a:avLst>
            <a:gd name="adj1" fmla="val 5195"/>
            <a:gd name="adj2" fmla="val 335535"/>
            <a:gd name="adj3" fmla="val 8212500"/>
            <a:gd name="adj4" fmla="val 6448170"/>
            <a:gd name="adj5" fmla="val 6061"/>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6AB0A9-738E-D345-B549-42C8D7BBD2D5}">
      <dsp:nvSpPr>
        <dsp:cNvPr id="0" name=""/>
        <dsp:cNvSpPr/>
      </dsp:nvSpPr>
      <dsp:spPr>
        <a:xfrm>
          <a:off x="1188" y="1594856"/>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1188" y="1594856"/>
        <a:ext cx="797131" cy="797131"/>
      </dsp:txXfrm>
    </dsp:sp>
    <dsp:sp modelId="{E9636A21-7CD3-6B41-95D0-1CA04FA84A36}">
      <dsp:nvSpPr>
        <dsp:cNvPr id="0" name=""/>
        <dsp:cNvSpPr/>
      </dsp:nvSpPr>
      <dsp:spPr>
        <a:xfrm>
          <a:off x="166379" y="87076"/>
          <a:ext cx="2992141" cy="2992141"/>
        </a:xfrm>
        <a:prstGeom prst="circularArrow">
          <a:avLst>
            <a:gd name="adj1" fmla="val 5195"/>
            <a:gd name="adj2" fmla="val 335535"/>
            <a:gd name="adj3" fmla="val 12299577"/>
            <a:gd name="adj4" fmla="val 10769682"/>
            <a:gd name="adj5" fmla="val 6061"/>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18DBE0-07F6-5C47-B8B4-5F85E2518CF3}">
      <dsp:nvSpPr>
        <dsp:cNvPr id="0" name=""/>
        <dsp:cNvSpPr/>
      </dsp:nvSpPr>
      <dsp:spPr>
        <a:xfrm>
          <a:off x="483495" y="110468"/>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483495" y="110468"/>
        <a:ext cx="797131" cy="797131"/>
      </dsp:txXfrm>
    </dsp:sp>
    <dsp:sp modelId="{0CAC42AD-C4E5-984A-8274-7F92490D1F28}">
      <dsp:nvSpPr>
        <dsp:cNvPr id="0" name=""/>
        <dsp:cNvSpPr/>
      </dsp:nvSpPr>
      <dsp:spPr>
        <a:xfrm>
          <a:off x="166379" y="87076"/>
          <a:ext cx="2992141" cy="2992141"/>
        </a:xfrm>
        <a:prstGeom prst="circularArrow">
          <a:avLst>
            <a:gd name="adj1" fmla="val 5195"/>
            <a:gd name="adj2" fmla="val 335535"/>
            <a:gd name="adj3" fmla="val 16867279"/>
            <a:gd name="adj4" fmla="val 15197186"/>
            <a:gd name="adj5" fmla="val 6061"/>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0E78B-CF9D-3549-A687-3775374F3E65}">
      <dsp:nvSpPr>
        <dsp:cNvPr id="0" name=""/>
        <dsp:cNvSpPr/>
      </dsp:nvSpPr>
      <dsp:spPr>
        <a:xfrm>
          <a:off x="984603" y="533891"/>
          <a:ext cx="3598126" cy="1249581"/>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1FF7FF26-B5AC-034B-898F-FB5832B19102}">
      <dsp:nvSpPr>
        <dsp:cNvPr id="0" name=""/>
        <dsp:cNvSpPr/>
      </dsp:nvSpPr>
      <dsp:spPr>
        <a:xfrm>
          <a:off x="2440589" y="3723547"/>
          <a:ext cx="697311" cy="446279"/>
        </a:xfrm>
        <a:prstGeom prst="down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109067E-943B-A445-B3F5-4C6CF629B6A8}">
      <dsp:nvSpPr>
        <dsp:cNvPr id="0" name=""/>
        <dsp:cNvSpPr/>
      </dsp:nvSpPr>
      <dsp:spPr>
        <a:xfrm>
          <a:off x="1115698" y="3950717"/>
          <a:ext cx="3347094" cy="836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2">
                  <a:lumMod val="75000"/>
                </a:schemeClr>
              </a:solidFill>
            </a:rPr>
            <a:t>Physical Literacy</a:t>
          </a:r>
          <a:endParaRPr lang="en-US" sz="3200" b="1" kern="1200" dirty="0">
            <a:solidFill>
              <a:schemeClr val="tx2">
                <a:lumMod val="75000"/>
              </a:schemeClr>
            </a:solidFill>
          </a:endParaRPr>
        </a:p>
      </dsp:txBody>
      <dsp:txXfrm>
        <a:off x="1115698" y="3950717"/>
        <a:ext cx="3347094" cy="836773"/>
      </dsp:txXfrm>
    </dsp:sp>
    <dsp:sp modelId="{E17A922C-5567-534B-8EC6-27D76C7F3D22}">
      <dsp:nvSpPr>
        <dsp:cNvPr id="0" name=""/>
        <dsp:cNvSpPr/>
      </dsp:nvSpPr>
      <dsp:spPr>
        <a:xfrm>
          <a:off x="1946492" y="2362866"/>
          <a:ext cx="1771043" cy="139978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latin typeface="Corbel" pitchFamily="34" charset="0"/>
            </a:rPr>
            <a:t>Environments (Physical and Social)</a:t>
          </a:r>
          <a:endParaRPr lang="en-US" sz="1500" b="1" kern="1200" dirty="0">
            <a:solidFill>
              <a:schemeClr val="tx1"/>
            </a:solidFill>
            <a:latin typeface="Corbel" pitchFamily="34" charset="0"/>
          </a:endParaRPr>
        </a:p>
      </dsp:txBody>
      <dsp:txXfrm>
        <a:off x="2205855" y="2567859"/>
        <a:ext cx="1252317" cy="989794"/>
      </dsp:txXfrm>
    </dsp:sp>
    <dsp:sp modelId="{82FDA7FF-5374-F847-91B1-5FAE255ECE31}">
      <dsp:nvSpPr>
        <dsp:cNvPr id="0" name=""/>
        <dsp:cNvSpPr/>
      </dsp:nvSpPr>
      <dsp:spPr>
        <a:xfrm>
          <a:off x="983595" y="318238"/>
          <a:ext cx="2012223" cy="14214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0000"/>
              </a:solidFill>
              <a:latin typeface="Corbel" pitchFamily="34" charset="0"/>
              <a:cs typeface="Arial" pitchFamily="34" charset="0"/>
            </a:rPr>
            <a:t>Comprehension Confidence Motivation</a:t>
          </a:r>
        </a:p>
      </dsp:txBody>
      <dsp:txXfrm>
        <a:off x="1278278" y="526398"/>
        <a:ext cx="1422857" cy="1005086"/>
      </dsp:txXfrm>
    </dsp:sp>
    <dsp:sp modelId="{10517CA9-8CB4-2045-9FFD-DA930270CD45}">
      <dsp:nvSpPr>
        <dsp:cNvPr id="0" name=""/>
        <dsp:cNvSpPr/>
      </dsp:nvSpPr>
      <dsp:spPr>
        <a:xfrm>
          <a:off x="2670803" y="269961"/>
          <a:ext cx="1768207" cy="157791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orbel" pitchFamily="34" charset="0"/>
            </a:rPr>
            <a:t>Awareness Selection  Sequencing Modification</a:t>
          </a:r>
          <a:endParaRPr lang="en-US" sz="1600" b="1" kern="1200" dirty="0">
            <a:solidFill>
              <a:schemeClr val="tx1"/>
            </a:solidFill>
            <a:latin typeface="Corbel" pitchFamily="34" charset="0"/>
          </a:endParaRPr>
        </a:p>
      </dsp:txBody>
      <dsp:txXfrm>
        <a:off x="2929751" y="501041"/>
        <a:ext cx="1250311" cy="1115752"/>
      </dsp:txXfrm>
    </dsp:sp>
    <dsp:sp modelId="{705DBB12-4219-9143-A93B-EDD02B2FCACF}">
      <dsp:nvSpPr>
        <dsp:cNvPr id="0" name=""/>
        <dsp:cNvSpPr/>
      </dsp:nvSpPr>
      <dsp:spPr>
        <a:xfrm>
          <a:off x="872542" y="172755"/>
          <a:ext cx="3904943" cy="3491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5352419" y="124620"/>
          <a:ext cx="2000899"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Confidence</a:t>
          </a:r>
          <a:endParaRPr lang="en-US" sz="2400" b="1" kern="1200" dirty="0"/>
        </a:p>
      </dsp:txBody>
      <dsp:txXfrm>
        <a:off x="5352419" y="124620"/>
        <a:ext cx="2000899" cy="2000899"/>
      </dsp:txXfrm>
    </dsp:sp>
    <dsp:sp modelId="{503AAA57-010A-A84F-931E-ADC75C7ACA08}">
      <dsp:nvSpPr>
        <dsp:cNvPr id="0" name=""/>
        <dsp:cNvSpPr/>
      </dsp:nvSpPr>
      <dsp:spPr>
        <a:xfrm>
          <a:off x="1828354" y="-1381"/>
          <a:ext cx="5650966" cy="5650966"/>
        </a:xfrm>
        <a:prstGeom prst="circularArrow">
          <a:avLst>
            <a:gd name="adj1" fmla="val 6905"/>
            <a:gd name="adj2" fmla="val 465552"/>
            <a:gd name="adj3" fmla="val 548575"/>
            <a:gd name="adj4" fmla="val 2058587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5352419" y="3522683"/>
          <a:ext cx="2000899"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Motivation</a:t>
          </a:r>
          <a:endParaRPr lang="en-US" sz="2400" b="1" kern="1200" dirty="0"/>
        </a:p>
      </dsp:txBody>
      <dsp:txXfrm>
        <a:off x="5352419" y="3522683"/>
        <a:ext cx="2000899" cy="2000899"/>
      </dsp:txXfrm>
    </dsp:sp>
    <dsp:sp modelId="{2716ACF6-6160-184C-8852-2052FC72943B}">
      <dsp:nvSpPr>
        <dsp:cNvPr id="0" name=""/>
        <dsp:cNvSpPr/>
      </dsp:nvSpPr>
      <dsp:spPr>
        <a:xfrm>
          <a:off x="1828354" y="-1381"/>
          <a:ext cx="5650966" cy="5650966"/>
        </a:xfrm>
        <a:prstGeom prst="circularArrow">
          <a:avLst>
            <a:gd name="adj1" fmla="val 6905"/>
            <a:gd name="adj2" fmla="val 465552"/>
            <a:gd name="adj3" fmla="val 5948575"/>
            <a:gd name="adj4" fmla="val 438587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857CB0-45C1-584C-8C6B-2FF5445E0D11}">
      <dsp:nvSpPr>
        <dsp:cNvPr id="0" name=""/>
        <dsp:cNvSpPr/>
      </dsp:nvSpPr>
      <dsp:spPr>
        <a:xfrm>
          <a:off x="1954356" y="3522683"/>
          <a:ext cx="2000899"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Participation</a:t>
          </a:r>
          <a:endParaRPr lang="en-US" sz="2400" b="1" kern="1200" dirty="0"/>
        </a:p>
      </dsp:txBody>
      <dsp:txXfrm>
        <a:off x="1954356" y="3522683"/>
        <a:ext cx="2000899" cy="2000899"/>
      </dsp:txXfrm>
    </dsp:sp>
    <dsp:sp modelId="{F2FC0027-8557-3840-9D23-F7F1EA19925B}">
      <dsp:nvSpPr>
        <dsp:cNvPr id="0" name=""/>
        <dsp:cNvSpPr/>
      </dsp:nvSpPr>
      <dsp:spPr>
        <a:xfrm>
          <a:off x="1828354" y="-1381"/>
          <a:ext cx="5650966" cy="5650966"/>
        </a:xfrm>
        <a:prstGeom prst="circularArrow">
          <a:avLst>
            <a:gd name="adj1" fmla="val 6905"/>
            <a:gd name="adj2" fmla="val 465552"/>
            <a:gd name="adj3" fmla="val 11348575"/>
            <a:gd name="adj4" fmla="val 978587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670148" y="124620"/>
          <a:ext cx="2569314" cy="2000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Competence</a:t>
          </a:r>
          <a:endParaRPr lang="en-US" sz="1000" b="1" kern="1200" dirty="0"/>
        </a:p>
      </dsp:txBody>
      <dsp:txXfrm>
        <a:off x="1670148" y="124620"/>
        <a:ext cx="2569314" cy="2000899"/>
      </dsp:txXfrm>
    </dsp:sp>
    <dsp:sp modelId="{96D4BEB3-9A70-AE40-86D3-40A6FEA6A697}">
      <dsp:nvSpPr>
        <dsp:cNvPr id="0" name=""/>
        <dsp:cNvSpPr/>
      </dsp:nvSpPr>
      <dsp:spPr>
        <a:xfrm>
          <a:off x="1828354" y="-1381"/>
          <a:ext cx="5650966" cy="5650966"/>
        </a:xfrm>
        <a:prstGeom prst="circularArrow">
          <a:avLst>
            <a:gd name="adj1" fmla="val 6905"/>
            <a:gd name="adj2" fmla="val 465552"/>
            <a:gd name="adj3" fmla="val 16748575"/>
            <a:gd name="adj4" fmla="val 15604164"/>
            <a:gd name="adj5" fmla="val 8055"/>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3210386" y="74728"/>
          <a:ext cx="1200149"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Confidence</a:t>
          </a:r>
          <a:endParaRPr lang="en-US" sz="1600" b="1" kern="1200" dirty="0"/>
        </a:p>
      </dsp:txBody>
      <dsp:txXfrm>
        <a:off x="3210386" y="74728"/>
        <a:ext cx="1200149" cy="1200149"/>
      </dsp:txXfrm>
    </dsp:sp>
    <dsp:sp modelId="{503AAA57-010A-A84F-931E-ADC75C7ACA08}">
      <dsp:nvSpPr>
        <dsp:cNvPr id="0" name=""/>
        <dsp:cNvSpPr/>
      </dsp:nvSpPr>
      <dsp:spPr>
        <a:xfrm>
          <a:off x="1096704" y="-835"/>
          <a:ext cx="3389396" cy="3389396"/>
        </a:xfrm>
        <a:prstGeom prst="circularArrow">
          <a:avLst>
            <a:gd name="adj1" fmla="val 6905"/>
            <a:gd name="adj2" fmla="val 465565"/>
            <a:gd name="adj3" fmla="val 548518"/>
            <a:gd name="adj4" fmla="val 205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3210386" y="2112846"/>
          <a:ext cx="1200149"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Motivation</a:t>
          </a:r>
          <a:endParaRPr lang="en-US" sz="1600" b="1" kern="1200" dirty="0"/>
        </a:p>
      </dsp:txBody>
      <dsp:txXfrm>
        <a:off x="3210386" y="2112846"/>
        <a:ext cx="1200149" cy="1200149"/>
      </dsp:txXfrm>
    </dsp:sp>
    <dsp:sp modelId="{2716ACF6-6160-184C-8852-2052FC72943B}">
      <dsp:nvSpPr>
        <dsp:cNvPr id="0" name=""/>
        <dsp:cNvSpPr/>
      </dsp:nvSpPr>
      <dsp:spPr>
        <a:xfrm>
          <a:off x="1096704" y="-835"/>
          <a:ext cx="3389396" cy="3389396"/>
        </a:xfrm>
        <a:prstGeom prst="circularArrow">
          <a:avLst>
            <a:gd name="adj1" fmla="val 6905"/>
            <a:gd name="adj2" fmla="val 465565"/>
            <a:gd name="adj3" fmla="val 5661620"/>
            <a:gd name="adj4" fmla="val 43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857CB0-45C1-584C-8C6B-2FF5445E0D11}">
      <dsp:nvSpPr>
        <dsp:cNvPr id="0" name=""/>
        <dsp:cNvSpPr/>
      </dsp:nvSpPr>
      <dsp:spPr>
        <a:xfrm>
          <a:off x="1055866" y="2112846"/>
          <a:ext cx="1432955"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Participation</a:t>
          </a:r>
          <a:endParaRPr lang="en-US" sz="2400" b="1" kern="1200" dirty="0"/>
        </a:p>
      </dsp:txBody>
      <dsp:txXfrm>
        <a:off x="1055866" y="2112846"/>
        <a:ext cx="1432955" cy="1200149"/>
      </dsp:txXfrm>
    </dsp:sp>
    <dsp:sp modelId="{F2FC0027-8557-3840-9D23-F7F1EA19925B}">
      <dsp:nvSpPr>
        <dsp:cNvPr id="0" name=""/>
        <dsp:cNvSpPr/>
      </dsp:nvSpPr>
      <dsp:spPr>
        <a:xfrm>
          <a:off x="1096704" y="-835"/>
          <a:ext cx="3389396" cy="3389396"/>
        </a:xfrm>
        <a:prstGeom prst="circularArrow">
          <a:avLst>
            <a:gd name="adj1" fmla="val 6905"/>
            <a:gd name="adj2" fmla="val 465565"/>
            <a:gd name="adj3" fmla="val 11348518"/>
            <a:gd name="adj4" fmla="val 97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001799" y="74728"/>
          <a:ext cx="1541088"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Competence</a:t>
          </a:r>
          <a:endParaRPr lang="en-US" sz="900" b="1" kern="1200" dirty="0"/>
        </a:p>
      </dsp:txBody>
      <dsp:txXfrm>
        <a:off x="1001799" y="74728"/>
        <a:ext cx="1541088" cy="1200149"/>
      </dsp:txXfrm>
    </dsp:sp>
    <dsp:sp modelId="{96D4BEB3-9A70-AE40-86D3-40A6FEA6A697}">
      <dsp:nvSpPr>
        <dsp:cNvPr id="0" name=""/>
        <dsp:cNvSpPr/>
      </dsp:nvSpPr>
      <dsp:spPr>
        <a:xfrm>
          <a:off x="1096704" y="-835"/>
          <a:ext cx="3389396" cy="3389396"/>
        </a:xfrm>
        <a:prstGeom prst="circularArrow">
          <a:avLst>
            <a:gd name="adj1" fmla="val 6905"/>
            <a:gd name="adj2" fmla="val 465565"/>
            <a:gd name="adj3" fmla="val 16748518"/>
            <a:gd name="adj4" fmla="val 15604218"/>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3210386" y="74728"/>
          <a:ext cx="1200149"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Confidence</a:t>
          </a:r>
          <a:endParaRPr lang="en-US" sz="1600" b="1" kern="1200" dirty="0"/>
        </a:p>
      </dsp:txBody>
      <dsp:txXfrm>
        <a:off x="3210386" y="74728"/>
        <a:ext cx="1200149" cy="1200149"/>
      </dsp:txXfrm>
    </dsp:sp>
    <dsp:sp modelId="{503AAA57-010A-A84F-931E-ADC75C7ACA08}">
      <dsp:nvSpPr>
        <dsp:cNvPr id="0" name=""/>
        <dsp:cNvSpPr/>
      </dsp:nvSpPr>
      <dsp:spPr>
        <a:xfrm>
          <a:off x="1096704" y="-835"/>
          <a:ext cx="3389396" cy="3389396"/>
        </a:xfrm>
        <a:prstGeom prst="circularArrow">
          <a:avLst>
            <a:gd name="adj1" fmla="val 6905"/>
            <a:gd name="adj2" fmla="val 465565"/>
            <a:gd name="adj3" fmla="val 548518"/>
            <a:gd name="adj4" fmla="val 205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3210386" y="2112846"/>
          <a:ext cx="1200149"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Motivation</a:t>
          </a:r>
          <a:endParaRPr lang="en-US" sz="1600" b="1" kern="1200" dirty="0"/>
        </a:p>
      </dsp:txBody>
      <dsp:txXfrm>
        <a:off x="3210386" y="2112846"/>
        <a:ext cx="1200149" cy="1200149"/>
      </dsp:txXfrm>
    </dsp:sp>
    <dsp:sp modelId="{2716ACF6-6160-184C-8852-2052FC72943B}">
      <dsp:nvSpPr>
        <dsp:cNvPr id="0" name=""/>
        <dsp:cNvSpPr/>
      </dsp:nvSpPr>
      <dsp:spPr>
        <a:xfrm>
          <a:off x="1096704" y="-835"/>
          <a:ext cx="3389396" cy="3389396"/>
        </a:xfrm>
        <a:prstGeom prst="circularArrow">
          <a:avLst>
            <a:gd name="adj1" fmla="val 6905"/>
            <a:gd name="adj2" fmla="val 465565"/>
            <a:gd name="adj3" fmla="val 5661620"/>
            <a:gd name="adj4" fmla="val 43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857CB0-45C1-584C-8C6B-2FF5445E0D11}">
      <dsp:nvSpPr>
        <dsp:cNvPr id="0" name=""/>
        <dsp:cNvSpPr/>
      </dsp:nvSpPr>
      <dsp:spPr>
        <a:xfrm>
          <a:off x="1055866" y="2112846"/>
          <a:ext cx="1432955"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Participation</a:t>
          </a:r>
          <a:endParaRPr lang="en-US" sz="2400" b="1" kern="1200" dirty="0"/>
        </a:p>
      </dsp:txBody>
      <dsp:txXfrm>
        <a:off x="1055866" y="2112846"/>
        <a:ext cx="1432955" cy="1200149"/>
      </dsp:txXfrm>
    </dsp:sp>
    <dsp:sp modelId="{F2FC0027-8557-3840-9D23-F7F1EA19925B}">
      <dsp:nvSpPr>
        <dsp:cNvPr id="0" name=""/>
        <dsp:cNvSpPr/>
      </dsp:nvSpPr>
      <dsp:spPr>
        <a:xfrm>
          <a:off x="1096704" y="-835"/>
          <a:ext cx="3389396" cy="3389396"/>
        </a:xfrm>
        <a:prstGeom prst="circularArrow">
          <a:avLst>
            <a:gd name="adj1" fmla="val 6905"/>
            <a:gd name="adj2" fmla="val 465565"/>
            <a:gd name="adj3" fmla="val 11348518"/>
            <a:gd name="adj4" fmla="val 97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001799" y="74728"/>
          <a:ext cx="1541088"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Competence</a:t>
          </a:r>
          <a:endParaRPr lang="en-US" sz="900" b="1" kern="1200" dirty="0"/>
        </a:p>
      </dsp:txBody>
      <dsp:txXfrm>
        <a:off x="1001799" y="74728"/>
        <a:ext cx="1541088" cy="1200149"/>
      </dsp:txXfrm>
    </dsp:sp>
    <dsp:sp modelId="{96D4BEB3-9A70-AE40-86D3-40A6FEA6A697}">
      <dsp:nvSpPr>
        <dsp:cNvPr id="0" name=""/>
        <dsp:cNvSpPr/>
      </dsp:nvSpPr>
      <dsp:spPr>
        <a:xfrm>
          <a:off x="1096704" y="-835"/>
          <a:ext cx="3389396" cy="3389396"/>
        </a:xfrm>
        <a:prstGeom prst="circularArrow">
          <a:avLst>
            <a:gd name="adj1" fmla="val 6905"/>
            <a:gd name="adj2" fmla="val 465565"/>
            <a:gd name="adj3" fmla="val 16748518"/>
            <a:gd name="adj4" fmla="val 15604218"/>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3210386" y="74728"/>
          <a:ext cx="1200149"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Confidence</a:t>
          </a:r>
          <a:endParaRPr lang="en-US" sz="1600" b="1" kern="1200" dirty="0"/>
        </a:p>
      </dsp:txBody>
      <dsp:txXfrm>
        <a:off x="3210386" y="74728"/>
        <a:ext cx="1200149" cy="1200149"/>
      </dsp:txXfrm>
    </dsp:sp>
    <dsp:sp modelId="{503AAA57-010A-A84F-931E-ADC75C7ACA08}">
      <dsp:nvSpPr>
        <dsp:cNvPr id="0" name=""/>
        <dsp:cNvSpPr/>
      </dsp:nvSpPr>
      <dsp:spPr>
        <a:xfrm>
          <a:off x="1096704" y="-835"/>
          <a:ext cx="3389396" cy="3389396"/>
        </a:xfrm>
        <a:prstGeom prst="circularArrow">
          <a:avLst>
            <a:gd name="adj1" fmla="val 6905"/>
            <a:gd name="adj2" fmla="val 465565"/>
            <a:gd name="adj3" fmla="val 548518"/>
            <a:gd name="adj4" fmla="val 205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3210386" y="2112846"/>
          <a:ext cx="1200149"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Motivation</a:t>
          </a:r>
          <a:endParaRPr lang="en-US" sz="1600" b="1" kern="1200" dirty="0"/>
        </a:p>
      </dsp:txBody>
      <dsp:txXfrm>
        <a:off x="3210386" y="2112846"/>
        <a:ext cx="1200149" cy="1200149"/>
      </dsp:txXfrm>
    </dsp:sp>
    <dsp:sp modelId="{2716ACF6-6160-184C-8852-2052FC72943B}">
      <dsp:nvSpPr>
        <dsp:cNvPr id="0" name=""/>
        <dsp:cNvSpPr/>
      </dsp:nvSpPr>
      <dsp:spPr>
        <a:xfrm>
          <a:off x="1096704" y="-835"/>
          <a:ext cx="3389396" cy="3389396"/>
        </a:xfrm>
        <a:prstGeom prst="circularArrow">
          <a:avLst>
            <a:gd name="adj1" fmla="val 6905"/>
            <a:gd name="adj2" fmla="val 465565"/>
            <a:gd name="adj3" fmla="val 5661620"/>
            <a:gd name="adj4" fmla="val 43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857CB0-45C1-584C-8C6B-2FF5445E0D11}">
      <dsp:nvSpPr>
        <dsp:cNvPr id="0" name=""/>
        <dsp:cNvSpPr/>
      </dsp:nvSpPr>
      <dsp:spPr>
        <a:xfrm>
          <a:off x="1055866" y="2112846"/>
          <a:ext cx="1432955"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Participation</a:t>
          </a:r>
          <a:endParaRPr lang="en-US" sz="2400" b="1" kern="1200" dirty="0"/>
        </a:p>
      </dsp:txBody>
      <dsp:txXfrm>
        <a:off x="1055866" y="2112846"/>
        <a:ext cx="1432955" cy="1200149"/>
      </dsp:txXfrm>
    </dsp:sp>
    <dsp:sp modelId="{F2FC0027-8557-3840-9D23-F7F1EA19925B}">
      <dsp:nvSpPr>
        <dsp:cNvPr id="0" name=""/>
        <dsp:cNvSpPr/>
      </dsp:nvSpPr>
      <dsp:spPr>
        <a:xfrm>
          <a:off x="1096704" y="-835"/>
          <a:ext cx="3389396" cy="3389396"/>
        </a:xfrm>
        <a:prstGeom prst="circularArrow">
          <a:avLst>
            <a:gd name="adj1" fmla="val 6905"/>
            <a:gd name="adj2" fmla="val 465565"/>
            <a:gd name="adj3" fmla="val 11348518"/>
            <a:gd name="adj4" fmla="val 9785917"/>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001799" y="74728"/>
          <a:ext cx="1541088" cy="1200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Competence</a:t>
          </a:r>
          <a:endParaRPr lang="en-US" sz="900" b="1" kern="1200" dirty="0"/>
        </a:p>
      </dsp:txBody>
      <dsp:txXfrm>
        <a:off x="1001799" y="74728"/>
        <a:ext cx="1541088" cy="1200149"/>
      </dsp:txXfrm>
    </dsp:sp>
    <dsp:sp modelId="{96D4BEB3-9A70-AE40-86D3-40A6FEA6A697}">
      <dsp:nvSpPr>
        <dsp:cNvPr id="0" name=""/>
        <dsp:cNvSpPr/>
      </dsp:nvSpPr>
      <dsp:spPr>
        <a:xfrm>
          <a:off x="1096704" y="-835"/>
          <a:ext cx="3389396" cy="3389396"/>
        </a:xfrm>
        <a:prstGeom prst="circularArrow">
          <a:avLst>
            <a:gd name="adj1" fmla="val 6905"/>
            <a:gd name="adj2" fmla="val 465565"/>
            <a:gd name="adj3" fmla="val 16748518"/>
            <a:gd name="adj4" fmla="val 15604218"/>
            <a:gd name="adj5" fmla="val 805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F2514A6E-1D0A-411D-9E85-95071E4A7E5B}" type="datetimeFigureOut">
              <a:rPr lang="en-CA" smtClean="0"/>
              <a:t>09/05/2016</a:t>
            </a:fld>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5212BC0-5025-4B96-8A03-06DE6679A7B7}" type="slidenum">
              <a:rPr lang="en-CA" smtClean="0"/>
              <a:t>‹#›</a:t>
            </a:fld>
            <a:endParaRPr lang="en-CA"/>
          </a:p>
        </p:txBody>
      </p:sp>
    </p:spTree>
    <p:extLst>
      <p:ext uri="{BB962C8B-B14F-4D97-AF65-F5344CB8AC3E}">
        <p14:creationId xmlns:p14="http://schemas.microsoft.com/office/powerpoint/2010/main" val="2330420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CD92D54-D68F-AD41-9A91-2567B09F4691}" type="datetimeFigureOut">
              <a:rPr lang="en-US" smtClean="0"/>
              <a:pPr/>
              <a:t>5/9/2016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BA7181C-BA23-3B45-B988-1076CDDEA600}" type="slidenum">
              <a:rPr lang="en-US" smtClean="0"/>
              <a:pPr/>
              <a:t>‹#›</a:t>
            </a:fld>
            <a:endParaRPr lang="en-US"/>
          </a:p>
        </p:txBody>
      </p:sp>
    </p:spTree>
    <p:extLst>
      <p:ext uri="{BB962C8B-B14F-4D97-AF65-F5344CB8AC3E}">
        <p14:creationId xmlns:p14="http://schemas.microsoft.com/office/powerpoint/2010/main" val="38976473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new guide cover</a:t>
            </a:r>
            <a:r>
              <a:rPr lang="en-US" baseline="0" dirty="0" smtClean="0"/>
              <a:t> here. And Link. </a:t>
            </a:r>
            <a:endParaRPr lang="en-US" dirty="0"/>
          </a:p>
        </p:txBody>
      </p:sp>
      <p:sp>
        <p:nvSpPr>
          <p:cNvPr id="4" name="Slide Number Placeholder 3"/>
          <p:cNvSpPr>
            <a:spLocks noGrp="1"/>
          </p:cNvSpPr>
          <p:nvPr>
            <p:ph type="sldNum" sz="quarter" idx="10"/>
          </p:nvPr>
        </p:nvSpPr>
        <p:spPr/>
        <p:txBody>
          <a:bodyPr/>
          <a:lstStyle/>
          <a:p>
            <a:fld id="{3BA7181C-BA23-3B45-B988-1076CDDEA600}" type="slidenum">
              <a:rPr lang="en-US" smtClean="0"/>
              <a:pPr/>
              <a:t>3</a:t>
            </a:fld>
            <a:endParaRPr lang="en-US"/>
          </a:p>
        </p:txBody>
      </p:sp>
    </p:spTree>
    <p:extLst>
      <p:ext uri="{BB962C8B-B14F-4D97-AF65-F5344CB8AC3E}">
        <p14:creationId xmlns:p14="http://schemas.microsoft.com/office/powerpoint/2010/main" val="919375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268 after school </a:t>
            </a:r>
            <a:r>
              <a:rPr lang="en-US" dirty="0" err="1" smtClean="0"/>
              <a:t>pgms</a:t>
            </a:r>
            <a:r>
              <a:rPr lang="en-US" dirty="0" smtClean="0"/>
              <a:t> in ON</a:t>
            </a:r>
            <a:endParaRPr lang="en-US" baseline="0" dirty="0" smtClean="0"/>
          </a:p>
          <a:p>
            <a:r>
              <a:rPr lang="en-US" baseline="0" dirty="0" smtClean="0"/>
              <a:t>Trained ~400 people in: 1) FMS  2) Hi-Five (child </a:t>
            </a:r>
            <a:r>
              <a:rPr lang="en-US" baseline="0" dirty="0" err="1" smtClean="0"/>
              <a:t>mngt</a:t>
            </a:r>
            <a:r>
              <a:rPr lang="en-US" baseline="0" dirty="0" smtClean="0"/>
              <a:t> </a:t>
            </a:r>
            <a:r>
              <a:rPr lang="en-US" baseline="0" dirty="0" err="1" smtClean="0"/>
              <a:t>pgm</a:t>
            </a:r>
            <a:r>
              <a:rPr lang="en-US" baseline="0" dirty="0" smtClean="0"/>
              <a:t>- </a:t>
            </a:r>
            <a:r>
              <a:rPr lang="en-US" baseline="0" dirty="0" err="1" smtClean="0"/>
              <a:t>Cdn</a:t>
            </a:r>
            <a:r>
              <a:rPr lang="en-US" baseline="0" dirty="0" smtClean="0"/>
              <a:t> Parks &amp; </a:t>
            </a:r>
            <a:r>
              <a:rPr lang="en-US" baseline="0" dirty="0" err="1" smtClean="0"/>
              <a:t>Rec</a:t>
            </a:r>
            <a:r>
              <a:rPr lang="en-US" baseline="0" dirty="0" smtClean="0"/>
              <a:t>)  3) PL   4) PLAY Fun &amp; Self</a:t>
            </a:r>
          </a:p>
          <a:p>
            <a:r>
              <a:rPr lang="en-US" baseline="0" dirty="0" smtClean="0"/>
              <a:t>**</a:t>
            </a:r>
            <a:r>
              <a:rPr lang="en-US" baseline="0" dirty="0" err="1" smtClean="0"/>
              <a:t>Pgm</a:t>
            </a:r>
            <a:r>
              <a:rPr lang="en-US" baseline="0" dirty="0" smtClean="0"/>
              <a:t> Evaluation (no control </a:t>
            </a:r>
            <a:r>
              <a:rPr lang="en-US" baseline="0" dirty="0" err="1" smtClean="0"/>
              <a:t>grp</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76</a:t>
            </a:fld>
            <a:endParaRPr lang="en-CA"/>
          </a:p>
        </p:txBody>
      </p:sp>
    </p:spTree>
    <p:extLst>
      <p:ext uri="{BB962C8B-B14F-4D97-AF65-F5344CB8AC3E}">
        <p14:creationId xmlns:p14="http://schemas.microsoft.com/office/powerpoint/2010/main" val="360940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on task – culture does not provide</a:t>
            </a:r>
            <a:r>
              <a:rPr lang="en-US" baseline="0" dirty="0" smtClean="0"/>
              <a:t> to girls – </a:t>
            </a:r>
          </a:p>
          <a:p>
            <a:endParaRPr lang="en-US" baseline="0" dirty="0" smtClean="0"/>
          </a:p>
          <a:p>
            <a:r>
              <a:rPr lang="en-US" baseline="0" dirty="0" smtClean="0"/>
              <a:t>PLAY Fun: difference of 4mm on 100mm scale is detectable as a visual difference (ex. Skipping)</a:t>
            </a:r>
          </a:p>
        </p:txBody>
      </p:sp>
      <p:sp>
        <p:nvSpPr>
          <p:cNvPr id="4" name="Slide Number Placeholder 3"/>
          <p:cNvSpPr>
            <a:spLocks noGrp="1"/>
          </p:cNvSpPr>
          <p:nvPr>
            <p:ph type="sldNum" sz="quarter" idx="10"/>
          </p:nvPr>
        </p:nvSpPr>
        <p:spPr/>
        <p:txBody>
          <a:bodyPr/>
          <a:lstStyle/>
          <a:p>
            <a:fld id="{EC995CCB-8775-4AD5-B7A3-BDB562A30EB1}" type="slidenum">
              <a:rPr lang="en-CA" smtClean="0"/>
              <a:pPr/>
              <a:t>78</a:t>
            </a:fld>
            <a:endParaRPr lang="en-CA"/>
          </a:p>
        </p:txBody>
      </p:sp>
    </p:spTree>
    <p:extLst>
      <p:ext uri="{BB962C8B-B14F-4D97-AF65-F5344CB8AC3E}">
        <p14:creationId xmlns:p14="http://schemas.microsoft.com/office/powerpoint/2010/main" val="158717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Confidence</a:t>
            </a:r>
            <a:r>
              <a:rPr lang="en-US" baseline="0" dirty="0" smtClean="0"/>
              <a:t> gap created at 8 to 9 years old when competence separates (last slide)</a:t>
            </a:r>
            <a:endParaRPr lang="en-US" dirty="0"/>
          </a:p>
        </p:txBody>
      </p:sp>
      <p:sp>
        <p:nvSpPr>
          <p:cNvPr id="4" name="Slide Number Placeholder 3"/>
          <p:cNvSpPr>
            <a:spLocks noGrp="1"/>
          </p:cNvSpPr>
          <p:nvPr>
            <p:ph type="sldNum" sz="quarter" idx="10"/>
          </p:nvPr>
        </p:nvSpPr>
        <p:spPr/>
        <p:txBody>
          <a:bodyPr/>
          <a:lstStyle/>
          <a:p>
            <a:fld id="{B6425CAF-E6FD-4345-AB1B-200978FBB380}" type="slidenum">
              <a:rPr lang="en-US" smtClean="0"/>
              <a:pPr/>
              <a:t>82</a:t>
            </a:fld>
            <a:endParaRPr lang="en-US"/>
          </a:p>
        </p:txBody>
      </p:sp>
    </p:spTree>
    <p:extLst>
      <p:ext uri="{BB962C8B-B14F-4D97-AF65-F5344CB8AC3E}">
        <p14:creationId xmlns:p14="http://schemas.microsoft.com/office/powerpoint/2010/main" val="915092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7181C-BA23-3B45-B988-1076CDDEA600}" type="slidenum">
              <a:rPr lang="en-US" smtClean="0"/>
              <a:pPr/>
              <a:t>93</a:t>
            </a:fld>
            <a:endParaRPr lang="en-US"/>
          </a:p>
        </p:txBody>
      </p:sp>
    </p:spTree>
    <p:extLst>
      <p:ext uri="{BB962C8B-B14F-4D97-AF65-F5344CB8AC3E}">
        <p14:creationId xmlns:p14="http://schemas.microsoft.com/office/powerpoint/2010/main" val="398110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BDAA2-DDEB-4C58-BCF1-989520908E52}" type="slidenum">
              <a:rPr lang="en-US" smtClean="0"/>
              <a:pPr/>
              <a:t>94</a:t>
            </a:fld>
            <a:endParaRPr lang="en-US"/>
          </a:p>
        </p:txBody>
      </p:sp>
    </p:spTree>
    <p:extLst>
      <p:ext uri="{BB962C8B-B14F-4D97-AF65-F5344CB8AC3E}">
        <p14:creationId xmlns:p14="http://schemas.microsoft.com/office/powerpoint/2010/main" val="1024403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ea typeface="Calibri"/>
                <a:cs typeface="Times New Roman"/>
              </a:rPr>
              <a:t>The rationale for the very high ACL injury rate on the non-dominant side in females in non-contact incidents has not been established, but could relate to sex differences in differential manipulation and stability proficiency between the lower limbs. Examination of possible sex differences is hampered by 1) the current lack of knowledge regarding the role of the non-dominant limb in terms of stability dominance, and 2) the lack of an accepted preference and performance-based approach to identification of stability dominance in the lower limbs. These are important factors to address if suitable methods are to be designed to prevent these injuries. </a:t>
            </a:r>
          </a:p>
          <a:p>
            <a:endParaRPr lang="en-US" dirty="0"/>
          </a:p>
        </p:txBody>
      </p:sp>
      <p:sp>
        <p:nvSpPr>
          <p:cNvPr id="4" name="Slide Number Placeholder 3"/>
          <p:cNvSpPr>
            <a:spLocks noGrp="1"/>
          </p:cNvSpPr>
          <p:nvPr>
            <p:ph type="sldNum" sz="quarter" idx="10"/>
          </p:nvPr>
        </p:nvSpPr>
        <p:spPr/>
        <p:txBody>
          <a:bodyPr/>
          <a:lstStyle/>
          <a:p>
            <a:fld id="{D61BDAA2-DDEB-4C58-BCF1-989520908E52}" type="slidenum">
              <a:rPr lang="en-US" smtClean="0"/>
              <a:pPr/>
              <a:t>97</a:t>
            </a:fld>
            <a:endParaRPr lang="en-US"/>
          </a:p>
        </p:txBody>
      </p:sp>
    </p:spTree>
    <p:extLst>
      <p:ext uri="{BB962C8B-B14F-4D97-AF65-F5344CB8AC3E}">
        <p14:creationId xmlns:p14="http://schemas.microsoft.com/office/powerpoint/2010/main" val="2298767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all children</a:t>
            </a:r>
            <a:r>
              <a:rPr lang="en-US" baseline="0" dirty="0" smtClean="0"/>
              <a:t> to possess a large number of movement skills, and certainly be competent in the basic land based fundamental movement skills. What are movement skills essential for life? Walking on ice and through snow is essential in Winnipeg, if you don</a:t>
            </a:r>
            <a:r>
              <a:rPr lang="fr-FR" baseline="0" dirty="0" smtClean="0"/>
              <a:t>’</a:t>
            </a:r>
            <a:r>
              <a:rPr lang="en-US" baseline="0" dirty="0" smtClean="0"/>
              <a:t>t possess it you wont go outside! Or worse yet you may get injured. Is swimming a critical one for your area, it certainly would be if your work required you to swim. </a:t>
            </a:r>
          </a:p>
        </p:txBody>
      </p:sp>
      <p:sp>
        <p:nvSpPr>
          <p:cNvPr id="4" name="Slide Number Placeholder 3"/>
          <p:cNvSpPr>
            <a:spLocks noGrp="1"/>
          </p:cNvSpPr>
          <p:nvPr>
            <p:ph type="sldNum" sz="quarter" idx="10"/>
          </p:nvPr>
        </p:nvSpPr>
        <p:spPr/>
        <p:txBody>
          <a:bodyPr/>
          <a:lstStyle/>
          <a:p>
            <a:fld id="{0D79AFC2-01DF-45D8-A01E-F80FAC3892BB}" type="slidenum">
              <a:rPr lang="en-CA" smtClean="0"/>
              <a:pPr/>
              <a:t>108</a:t>
            </a:fld>
            <a:endParaRPr lang="en-CA"/>
          </a:p>
        </p:txBody>
      </p:sp>
    </p:spTree>
    <p:extLst>
      <p:ext uri="{BB962C8B-B14F-4D97-AF65-F5344CB8AC3E}">
        <p14:creationId xmlns:p14="http://schemas.microsoft.com/office/powerpoint/2010/main" val="1881158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task</a:t>
            </a:r>
            <a:r>
              <a:rPr lang="en-US" baseline="0" dirty="0" smtClean="0"/>
              <a:t> to illustrate this is to use a </a:t>
            </a:r>
            <a:r>
              <a:rPr lang="en-US" baseline="0" dirty="0" err="1" smtClean="0"/>
              <a:t>hoola</a:t>
            </a:r>
            <a:r>
              <a:rPr lang="en-US" baseline="0" dirty="0" smtClean="0"/>
              <a:t> hoop (imaginary or real). The instructor says JUMP in and leads the movement. Then the instructor says hop in but actually jumps (two footed), and most will mimic the jump and nit execute a hop (one foot). Then the instructor can say hop in hop out without demo to see who understands the terms. Then leap in and leap out. This is key component of creating a QPLE, to insure the people understand the right movement terminology. They have the cognitive skill set to participate through comprehension. A child that does not comprehend the terms is less likely to participate! </a:t>
            </a:r>
            <a:endParaRPr lang="en-US" dirty="0"/>
          </a:p>
        </p:txBody>
      </p:sp>
      <p:sp>
        <p:nvSpPr>
          <p:cNvPr id="4" name="Slide Number Placeholder 3"/>
          <p:cNvSpPr>
            <a:spLocks noGrp="1"/>
          </p:cNvSpPr>
          <p:nvPr>
            <p:ph type="sldNum" sz="quarter" idx="10"/>
          </p:nvPr>
        </p:nvSpPr>
        <p:spPr/>
        <p:txBody>
          <a:bodyPr/>
          <a:lstStyle/>
          <a:p>
            <a:fld id="{0D79AFC2-01DF-45D8-A01E-F80FAC3892BB}" type="slidenum">
              <a:rPr lang="en-CA" smtClean="0"/>
              <a:pPr/>
              <a:t>109</a:t>
            </a:fld>
            <a:endParaRPr lang="en-CA"/>
          </a:p>
        </p:txBody>
      </p:sp>
    </p:spTree>
    <p:extLst>
      <p:ext uri="{BB962C8B-B14F-4D97-AF65-F5344CB8AC3E}">
        <p14:creationId xmlns:p14="http://schemas.microsoft.com/office/powerpoint/2010/main" val="38236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QPLE creates circumstances where the child or adult can practice the movements, not perfect slow form executions, but through trial and error learn to master the movement. We need to have repetitions to learn, and all people need to participate to learn not just a select few. Try a new skill (ladder drill) down a ladder – and you will soon learn that even with a few passes down the ladder that the movement quality will improve. Very little instruction is needed. This also teaches that failure is PART of success! </a:t>
            </a:r>
            <a:endParaRPr lang="en-US" dirty="0"/>
          </a:p>
        </p:txBody>
      </p:sp>
      <p:sp>
        <p:nvSpPr>
          <p:cNvPr id="4" name="Slide Number Placeholder 3"/>
          <p:cNvSpPr>
            <a:spLocks noGrp="1"/>
          </p:cNvSpPr>
          <p:nvPr>
            <p:ph type="sldNum" sz="quarter" idx="10"/>
          </p:nvPr>
        </p:nvSpPr>
        <p:spPr/>
        <p:txBody>
          <a:bodyPr/>
          <a:lstStyle/>
          <a:p>
            <a:fld id="{0D79AFC2-01DF-45D8-A01E-F80FAC3892BB}" type="slidenum">
              <a:rPr lang="en-CA" smtClean="0"/>
              <a:pPr/>
              <a:t>110</a:t>
            </a:fld>
            <a:endParaRPr lang="en-CA"/>
          </a:p>
        </p:txBody>
      </p:sp>
    </p:spTree>
    <p:extLst>
      <p:ext uri="{BB962C8B-B14F-4D97-AF65-F5344CB8AC3E}">
        <p14:creationId xmlns:p14="http://schemas.microsoft.com/office/powerpoint/2010/main" val="650343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teach movement at slow speed and then progress in speed and other complexities (different surfaces, with collisions </a:t>
            </a:r>
            <a:r>
              <a:rPr lang="en-US" baseline="0" dirty="0" err="1" smtClean="0"/>
              <a:t>etc</a:t>
            </a:r>
            <a:r>
              <a:rPr lang="en-US" baseline="0" dirty="0" smtClean="0"/>
              <a:t> . Failure to progress the movement speed to real life speed is also a problem. In many circumstances we try to have the person execute at high speed and expect them to learn, it is very difficult to learn movement skills at high speed.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187736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7181C-BA23-3B45-B988-1076CDDEA600}" type="slidenum">
              <a:rPr lang="en-US" smtClean="0"/>
              <a:pPr/>
              <a:t>6</a:t>
            </a:fld>
            <a:endParaRPr lang="en-US"/>
          </a:p>
        </p:txBody>
      </p:sp>
    </p:spTree>
    <p:extLst>
      <p:ext uri="{BB962C8B-B14F-4D97-AF65-F5344CB8AC3E}">
        <p14:creationId xmlns:p14="http://schemas.microsoft.com/office/powerpoint/2010/main" val="3902630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create a long line on a movement ladder, the person leading will feel the people</a:t>
            </a:r>
            <a:r>
              <a:rPr lang="en-US" baseline="0" dirty="0" smtClean="0"/>
              <a:t> looking from behind. This is a undesirable situation to learn. </a:t>
            </a:r>
            <a:endParaRPr lang="en-US" dirty="0"/>
          </a:p>
        </p:txBody>
      </p:sp>
      <p:sp>
        <p:nvSpPr>
          <p:cNvPr id="4" name="Slide Number Placeholder 3"/>
          <p:cNvSpPr>
            <a:spLocks noGrp="1"/>
          </p:cNvSpPr>
          <p:nvPr>
            <p:ph type="sldNum" sz="quarter" idx="10"/>
          </p:nvPr>
        </p:nvSpPr>
        <p:spPr/>
        <p:txBody>
          <a:bodyPr/>
          <a:lstStyle/>
          <a:p>
            <a:fld id="{0D79AFC2-01DF-45D8-A01E-F80FAC3892BB}" type="slidenum">
              <a:rPr lang="en-CA" smtClean="0"/>
              <a:pPr/>
              <a:t>112</a:t>
            </a:fld>
            <a:endParaRPr lang="en-CA"/>
          </a:p>
        </p:txBody>
      </p:sp>
    </p:spTree>
    <p:extLst>
      <p:ext uri="{BB962C8B-B14F-4D97-AF65-F5344CB8AC3E}">
        <p14:creationId xmlns:p14="http://schemas.microsoft.com/office/powerpoint/2010/main" val="2305552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movement</a:t>
            </a:r>
            <a:r>
              <a:rPr lang="en-US" baseline="0" dirty="0" smtClean="0"/>
              <a:t> ladder as an example we often show this scenario by having a faster person perform the task from behind the slower person (this is undesirable at first). When the faster person approaches the slower person, the person in front will often bail.  So we can use a ladder with pylons to keep spacing between the participants. Certainly as the competence level increases the need to create time pressure to further progress the person is desirable, and more like real life – running though a crowd to catch a bus. </a:t>
            </a:r>
          </a:p>
          <a:p>
            <a:endParaRPr lang="en-US" baseline="0" dirty="0" smtClean="0"/>
          </a:p>
          <a:p>
            <a:r>
              <a:rPr lang="en-US" baseline="0" dirty="0" smtClean="0"/>
              <a:t>Add picture of ladder with pylon beside. </a:t>
            </a:r>
            <a:endParaRPr lang="en-US" dirty="0"/>
          </a:p>
        </p:txBody>
      </p:sp>
      <p:sp>
        <p:nvSpPr>
          <p:cNvPr id="4" name="Slide Number Placeholder 3"/>
          <p:cNvSpPr>
            <a:spLocks noGrp="1"/>
          </p:cNvSpPr>
          <p:nvPr>
            <p:ph type="sldNum" sz="quarter" idx="10"/>
          </p:nvPr>
        </p:nvSpPr>
        <p:spPr/>
        <p:txBody>
          <a:bodyPr/>
          <a:lstStyle/>
          <a:p>
            <a:fld id="{0D79AFC2-01DF-45D8-A01E-F80FAC3892BB}" type="slidenum">
              <a:rPr lang="en-CA" smtClean="0"/>
              <a:pPr/>
              <a:t>113</a:t>
            </a:fld>
            <a:endParaRPr lang="en-CA"/>
          </a:p>
        </p:txBody>
      </p:sp>
    </p:spTree>
    <p:extLst>
      <p:ext uri="{BB962C8B-B14F-4D97-AF65-F5344CB8AC3E}">
        <p14:creationId xmlns:p14="http://schemas.microsoft.com/office/powerpoint/2010/main" val="1488438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using an expert to demo the skill can actually socially inhibit people. Having a person demo the basic features of the movement can and is helpful. BUT not a full speed.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87736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should really learn to not provide instructional cues during introduction of new movements. You can provide temporal cues (timing). Once the person has the skill at an more or less automatic level THEN and only then do you layer on complexity! And remember you should not layer on complexity till they have the fundamentals! This is not an example of a challenge. Putting people into situations where they don</a:t>
            </a:r>
            <a:r>
              <a:rPr lang="fr-FR" baseline="0" dirty="0" smtClean="0"/>
              <a:t>’</a:t>
            </a:r>
            <a:r>
              <a:rPr lang="en-US" baseline="0" dirty="0" smtClean="0"/>
              <a:t>t have the basics and require complex movements, or complex movement sequences, is not conducive to a QPLE. </a:t>
            </a:r>
            <a:endParaRPr lang="en-US" dirty="0"/>
          </a:p>
        </p:txBody>
      </p:sp>
      <p:sp>
        <p:nvSpPr>
          <p:cNvPr id="4" name="Slide Number Placeholder 3"/>
          <p:cNvSpPr>
            <a:spLocks noGrp="1"/>
          </p:cNvSpPr>
          <p:nvPr>
            <p:ph type="sldNum" sz="quarter" idx="10"/>
          </p:nvPr>
        </p:nvSpPr>
        <p:spPr/>
        <p:txBody>
          <a:bodyPr/>
          <a:lstStyle/>
          <a:p>
            <a:fld id="{0D79AFC2-01DF-45D8-A01E-F80FAC3892BB}" type="slidenum">
              <a:rPr lang="en-CA" smtClean="0"/>
              <a:pPr/>
              <a:t>115</a:t>
            </a:fld>
            <a:endParaRPr lang="en-CA"/>
          </a:p>
        </p:txBody>
      </p:sp>
    </p:spTree>
    <p:extLst>
      <p:ext uri="{BB962C8B-B14F-4D97-AF65-F5344CB8AC3E}">
        <p14:creationId xmlns:p14="http://schemas.microsoft.com/office/powerpoint/2010/main" val="3280716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t>
            </a:r>
            <a:endParaRPr lang="en-US" dirty="0"/>
          </a:p>
        </p:txBody>
      </p:sp>
      <p:sp>
        <p:nvSpPr>
          <p:cNvPr id="4" name="Slide Number Placeholder 3"/>
          <p:cNvSpPr>
            <a:spLocks noGrp="1"/>
          </p:cNvSpPr>
          <p:nvPr>
            <p:ph type="sldNum" sz="quarter" idx="10"/>
          </p:nvPr>
        </p:nvSpPr>
        <p:spPr/>
        <p:txBody>
          <a:bodyPr/>
          <a:lstStyle/>
          <a:p>
            <a:fld id="{0D79AFC2-01DF-45D8-A01E-F80FAC3892BB}" type="slidenum">
              <a:rPr lang="en-CA" smtClean="0"/>
              <a:pPr/>
              <a:t>116</a:t>
            </a:fld>
            <a:endParaRPr lang="en-CA"/>
          </a:p>
        </p:txBody>
      </p:sp>
    </p:spTree>
    <p:extLst>
      <p:ext uri="{BB962C8B-B14F-4D97-AF65-F5344CB8AC3E}">
        <p14:creationId xmlns:p14="http://schemas.microsoft.com/office/powerpoint/2010/main" val="1271532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juggling example</a:t>
            </a:r>
            <a:r>
              <a:rPr lang="en-US" baseline="0" dirty="0" smtClean="0"/>
              <a:t> is great for helping with audience effect. All people need to feel ok with moving in front of others. This doesn't</a:t>
            </a:r>
            <a:r>
              <a:rPr lang="fr-FR" baseline="0" dirty="0" smtClean="0"/>
              <a:t>’</a:t>
            </a:r>
            <a:r>
              <a:rPr lang="en-US" baseline="0" dirty="0" smtClean="0"/>
              <a:t>t come by chance. One ball throw catch in pairs is a great example to take people through. Changing partners, changing positions, making a group of four, etc. </a:t>
            </a:r>
          </a:p>
          <a:p>
            <a:endParaRPr lang="en-US" baseline="0" dirty="0" smtClean="0"/>
          </a:p>
        </p:txBody>
      </p:sp>
      <p:sp>
        <p:nvSpPr>
          <p:cNvPr id="4" name="Slide Number Placeholder 3"/>
          <p:cNvSpPr>
            <a:spLocks noGrp="1"/>
          </p:cNvSpPr>
          <p:nvPr>
            <p:ph type="sldNum" sz="quarter" idx="10"/>
          </p:nvPr>
        </p:nvSpPr>
        <p:spPr/>
        <p:txBody>
          <a:bodyPr/>
          <a:lstStyle/>
          <a:p>
            <a:fld id="{0D79AFC2-01DF-45D8-A01E-F80FAC3892BB}" type="slidenum">
              <a:rPr lang="en-CA" smtClean="0"/>
              <a:pPr/>
              <a:t>118</a:t>
            </a:fld>
            <a:endParaRPr lang="en-CA"/>
          </a:p>
        </p:txBody>
      </p:sp>
    </p:spTree>
    <p:extLst>
      <p:ext uri="{BB962C8B-B14F-4D97-AF65-F5344CB8AC3E}">
        <p14:creationId xmlns:p14="http://schemas.microsoft.com/office/powerpoint/2010/main" val="57438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Rugged, strong, quick, </a:t>
            </a:r>
            <a:r>
              <a:rPr lang="en-US" dirty="0" err="1" smtClean="0"/>
              <a:t>etc</a:t>
            </a:r>
            <a:r>
              <a:rPr lang="en-US" dirty="0" smtClean="0"/>
              <a:t> </a:t>
            </a:r>
            <a:endParaRPr lang="en-US" dirty="0"/>
          </a:p>
        </p:txBody>
      </p:sp>
      <p:sp>
        <p:nvSpPr>
          <p:cNvPr id="4" name="Slide Number Placeholder 3"/>
          <p:cNvSpPr>
            <a:spLocks noGrp="1"/>
          </p:cNvSpPr>
          <p:nvPr>
            <p:ph type="sldNum" sz="quarter" idx="10"/>
          </p:nvPr>
        </p:nvSpPr>
        <p:spPr/>
        <p:txBody>
          <a:bodyPr/>
          <a:lstStyle/>
          <a:p>
            <a:fld id="{3BA7181C-BA23-3B45-B988-1076CDDEA600}" type="slidenum">
              <a:rPr lang="en-US" smtClean="0"/>
              <a:pPr/>
              <a:t>7</a:t>
            </a:fld>
            <a:endParaRPr lang="en-US"/>
          </a:p>
        </p:txBody>
      </p:sp>
    </p:spTree>
    <p:extLst>
      <p:ext uri="{BB962C8B-B14F-4D97-AF65-F5344CB8AC3E}">
        <p14:creationId xmlns:p14="http://schemas.microsoft.com/office/powerpoint/2010/main" val="3358328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7181C-BA23-3B45-B988-1076CDDEA600}" type="slidenum">
              <a:rPr lang="en-US" smtClean="0"/>
              <a:pPr/>
              <a:t>8</a:t>
            </a:fld>
            <a:endParaRPr lang="en-US"/>
          </a:p>
        </p:txBody>
      </p:sp>
    </p:spTree>
    <p:extLst>
      <p:ext uri="{BB962C8B-B14F-4D97-AF65-F5344CB8AC3E}">
        <p14:creationId xmlns:p14="http://schemas.microsoft.com/office/powerpoint/2010/main" val="3358328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Modification of Liz </a:t>
            </a:r>
            <a:r>
              <a:rPr lang="en-US" baseline="0" dirty="0" err="1" smtClean="0"/>
              <a:t>taplin</a:t>
            </a:r>
            <a:r>
              <a:rPr lang="en-US" baseline="0" dirty="0" smtClean="0"/>
              <a:t> model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14</a:t>
            </a:fld>
            <a:endParaRPr lang="en-CA"/>
          </a:p>
        </p:txBody>
      </p:sp>
    </p:spTree>
    <p:extLst>
      <p:ext uri="{BB962C8B-B14F-4D97-AF65-F5344CB8AC3E}">
        <p14:creationId xmlns:p14="http://schemas.microsoft.com/office/powerpoint/2010/main" val="173224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Movement vocabulary  = deep knowledge </a:t>
            </a:r>
          </a:p>
          <a:p>
            <a:r>
              <a:rPr lang="en-US" dirty="0" smtClean="0"/>
              <a:t>Each block is a movement skill. Free play = learn to sequence works</a:t>
            </a:r>
          </a:p>
          <a:p>
            <a:r>
              <a:rPr lang="en-US" dirty="0" smtClean="0"/>
              <a:t>Opportunity to explore = divergence </a:t>
            </a:r>
          </a:p>
          <a:p>
            <a:r>
              <a:rPr lang="en-US" dirty="0" smtClean="0"/>
              <a:t>Create your own problems = convergence &amp; ownership  </a:t>
            </a:r>
          </a:p>
          <a:p>
            <a:endParaRPr lang="en-US" dirty="0"/>
          </a:p>
        </p:txBody>
      </p:sp>
    </p:spTree>
    <p:extLst>
      <p:ext uri="{BB962C8B-B14F-4D97-AF65-F5344CB8AC3E}">
        <p14:creationId xmlns:p14="http://schemas.microsoft.com/office/powerpoint/2010/main" val="52649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 a single line to minimize peer pressure</a:t>
            </a:r>
            <a:r>
              <a:rPr lang="en-US" baseline="0" dirty="0" smtClean="0"/>
              <a:t> and use a no consequence pylon for starts </a:t>
            </a:r>
            <a:endParaRPr lang="en-US" dirty="0"/>
          </a:p>
        </p:txBody>
      </p:sp>
      <p:sp>
        <p:nvSpPr>
          <p:cNvPr id="4" name="Slide Number Placeholder 3"/>
          <p:cNvSpPr>
            <a:spLocks noGrp="1"/>
          </p:cNvSpPr>
          <p:nvPr>
            <p:ph type="sldNum" sz="quarter" idx="10"/>
          </p:nvPr>
        </p:nvSpPr>
        <p:spPr/>
        <p:txBody>
          <a:bodyPr/>
          <a:lstStyle/>
          <a:p>
            <a:fld id="{3BA7181C-BA23-3B45-B988-1076CDDEA600}" type="slidenum">
              <a:rPr lang="en-US" smtClean="0"/>
              <a:pPr/>
              <a:t>45</a:t>
            </a:fld>
            <a:endParaRPr lang="en-US"/>
          </a:p>
        </p:txBody>
      </p:sp>
    </p:spTree>
    <p:extLst>
      <p:ext uri="{BB962C8B-B14F-4D97-AF65-F5344CB8AC3E}">
        <p14:creationId xmlns:p14="http://schemas.microsoft.com/office/powerpoint/2010/main" val="137800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Modification of Liz </a:t>
            </a:r>
            <a:r>
              <a:rPr lang="en-US" baseline="0" dirty="0" err="1" smtClean="0"/>
              <a:t>taplin</a:t>
            </a:r>
            <a:r>
              <a:rPr lang="en-US" baseline="0" dirty="0" smtClean="0"/>
              <a:t> model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70</a:t>
            </a:fld>
            <a:endParaRPr lang="en-CA"/>
          </a:p>
        </p:txBody>
      </p:sp>
    </p:spTree>
    <p:extLst>
      <p:ext uri="{BB962C8B-B14F-4D97-AF65-F5344CB8AC3E}">
        <p14:creationId xmlns:p14="http://schemas.microsoft.com/office/powerpoint/2010/main" val="1732247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lg</a:t>
            </a:r>
            <a:r>
              <a:rPr lang="en-US" baseline="0" dirty="0" smtClean="0"/>
              <a:t> gender gap</a:t>
            </a:r>
          </a:p>
          <a:p>
            <a:r>
              <a:rPr lang="en-US" baseline="0" dirty="0" smtClean="0"/>
              <a:t>Don’t deliver on current PE expectations</a:t>
            </a:r>
          </a:p>
          <a:p>
            <a:r>
              <a:rPr lang="en-US" baseline="0" dirty="0" smtClean="0"/>
              <a:t>*different scaling was used (~25mm higher than IMPACT)</a:t>
            </a:r>
          </a:p>
          <a:p>
            <a:r>
              <a:rPr lang="en-US" baseline="0" dirty="0" smtClean="0"/>
              <a:t>By age 8-9, expect kids to be at 50 mm (80 mm on this scale) to be competent at the skill</a:t>
            </a:r>
          </a:p>
          <a:p>
            <a:endParaRPr lang="en-US" baseline="0" dirty="0" smtClean="0"/>
          </a:p>
          <a:p>
            <a:r>
              <a:rPr lang="en-US" baseline="0" dirty="0" smtClean="0"/>
              <a:t>Intervention: trained </a:t>
            </a:r>
            <a:r>
              <a:rPr lang="en-US" baseline="0" dirty="0" err="1" smtClean="0"/>
              <a:t>ppl</a:t>
            </a:r>
            <a:r>
              <a:rPr lang="en-US" baseline="0" dirty="0" smtClean="0"/>
              <a:t> and made aware of the problem level in kids (added PL enriched </a:t>
            </a:r>
            <a:r>
              <a:rPr lang="en-US" baseline="0" dirty="0" err="1" smtClean="0"/>
              <a:t>enviro</a:t>
            </a:r>
            <a:r>
              <a:rPr lang="en-US" baseline="0" dirty="0" smtClean="0"/>
              <a:t> &amp; </a:t>
            </a:r>
            <a:r>
              <a:rPr lang="en-US" baseline="0" dirty="0" err="1" smtClean="0"/>
              <a:t>prgming</a:t>
            </a:r>
            <a:r>
              <a:rPr lang="en-US" baseline="0" dirty="0" smtClean="0"/>
              <a:t>)….from this there was a large change noted</a:t>
            </a:r>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75</a:t>
            </a:fld>
            <a:endParaRPr lang="en-CA"/>
          </a:p>
        </p:txBody>
      </p:sp>
    </p:spTree>
    <p:extLst>
      <p:ext uri="{BB962C8B-B14F-4D97-AF65-F5344CB8AC3E}">
        <p14:creationId xmlns:p14="http://schemas.microsoft.com/office/powerpoint/2010/main" val="34834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343742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283252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136380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2463E75-3F6C-4BDF-A5BC-33094BACC323}" type="slidenum">
              <a:rPr lang="en-US"/>
              <a:pPr>
                <a:defRPr/>
              </a:pPr>
              <a:t>‹#›</a:t>
            </a:fld>
            <a:endParaRPr lang="en-US"/>
          </a:p>
        </p:txBody>
      </p:sp>
    </p:spTree>
    <p:extLst>
      <p:ext uri="{BB962C8B-B14F-4D97-AF65-F5344CB8AC3E}">
        <p14:creationId xmlns:p14="http://schemas.microsoft.com/office/powerpoint/2010/main" val="8920985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2463E75-3F6C-4BDF-A5BC-33094BACC323}" type="slidenum">
              <a:rPr lang="en-US"/>
              <a:pPr>
                <a:defRPr/>
              </a:pPr>
              <a:t>‹#›</a:t>
            </a:fld>
            <a:endParaRPr lang="en-US"/>
          </a:p>
        </p:txBody>
      </p:sp>
    </p:spTree>
    <p:extLst>
      <p:ext uri="{BB962C8B-B14F-4D97-AF65-F5344CB8AC3E}">
        <p14:creationId xmlns:p14="http://schemas.microsoft.com/office/powerpoint/2010/main" val="29860092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292904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128138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158022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59581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104928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49264" t="3273" r="1706" b="3059"/>
          <a:stretch/>
        </p:blipFill>
        <p:spPr>
          <a:xfrm rot="16200000">
            <a:off x="1593564" y="-790219"/>
            <a:ext cx="5905361" cy="7885179"/>
          </a:xfrm>
          <a:prstGeom prst="rect">
            <a:avLst/>
          </a:prstGeom>
        </p:spPr>
      </p:pic>
    </p:spTree>
    <p:extLst>
      <p:ext uri="{BB962C8B-B14F-4D97-AF65-F5344CB8AC3E}">
        <p14:creationId xmlns:p14="http://schemas.microsoft.com/office/powerpoint/2010/main" val="171147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167295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A0DAC1-6623-0D4E-AAEC-0A40C841C84E}" type="datetimeFigureOut">
              <a:rPr lang="en-US" smtClean="0"/>
              <a:pPr/>
              <a:t>5/9/2016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1068C21-64A7-834F-8206-C24AC37A671B}" type="slidenum">
              <a:rPr lang="en-US" smtClean="0"/>
              <a:pPr/>
              <a:t>‹#›</a:t>
            </a:fld>
            <a:endParaRPr lang="en-US"/>
          </a:p>
        </p:txBody>
      </p:sp>
    </p:spTree>
    <p:extLst>
      <p:ext uri="{BB962C8B-B14F-4D97-AF65-F5344CB8AC3E}">
        <p14:creationId xmlns:p14="http://schemas.microsoft.com/office/powerpoint/2010/main" val="397074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6">
            <a:alphaModFix amt="12000"/>
            <a:extLst/>
          </a:blip>
          <a:stretch>
            <a:fillRect/>
          </a:stretch>
        </p:blipFill>
        <p:spPr>
          <a:xfrm>
            <a:off x="-2097301" y="-614948"/>
            <a:ext cx="13339143" cy="7740315"/>
          </a:xfrm>
          <a:prstGeom prst="rect">
            <a:avLst/>
          </a:prstGeom>
          <a:noFill/>
          <a:ln>
            <a:noFill/>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0" name="TextBox 9"/>
          <p:cNvSpPr txBox="1"/>
          <p:nvPr userDrawn="1"/>
        </p:nvSpPr>
        <p:spPr>
          <a:xfrm>
            <a:off x="2662990" y="6225814"/>
            <a:ext cx="3683696" cy="523220"/>
          </a:xfrm>
          <a:prstGeom prst="rect">
            <a:avLst/>
          </a:prstGeom>
          <a:noFill/>
        </p:spPr>
        <p:txBody>
          <a:bodyPr wrap="none" rtlCol="0">
            <a:spAutoFit/>
          </a:bodyPr>
          <a:lstStyle/>
          <a:p>
            <a:r>
              <a:rPr lang="en-US" sz="2800" b="1" dirty="0" smtClean="0">
                <a:solidFill>
                  <a:schemeClr val="accent6"/>
                </a:solidFill>
              </a:rPr>
              <a:t>Movement Preparation </a:t>
            </a:r>
            <a:endParaRPr lang="en-US" sz="2800" b="1" dirty="0">
              <a:solidFill>
                <a:schemeClr val="accent6"/>
              </a:solidFill>
            </a:endParaRPr>
          </a:p>
        </p:txBody>
      </p:sp>
    </p:spTree>
    <p:extLst>
      <p:ext uri="{BB962C8B-B14F-4D97-AF65-F5344CB8AC3E}">
        <p14:creationId xmlns:p14="http://schemas.microsoft.com/office/powerpoint/2010/main" val="1139354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2.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7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package" Target="../embeddings/Microsoft_Word_Document2.doc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package" Target="../embeddings/Microsoft_Word_Document4.docx"/><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Movement Preparation </a:t>
            </a:r>
            <a:endParaRPr lang="en-US" dirty="0"/>
          </a:p>
        </p:txBody>
      </p:sp>
      <p:sp>
        <p:nvSpPr>
          <p:cNvPr id="5" name="Subtitle 4"/>
          <p:cNvSpPr>
            <a:spLocks noGrp="1"/>
          </p:cNvSpPr>
          <p:nvPr>
            <p:ph type="subTitle" idx="1"/>
          </p:nvPr>
        </p:nvSpPr>
        <p:spPr/>
        <p:txBody>
          <a:bodyPr>
            <a:normAutofit/>
          </a:bodyPr>
          <a:lstStyle/>
          <a:p>
            <a:r>
              <a:rPr lang="en-US" sz="2400" dirty="0" smtClean="0"/>
              <a:t>Canadian Soccer Association</a:t>
            </a:r>
          </a:p>
          <a:p>
            <a:r>
              <a:rPr lang="en-US" sz="2400" dirty="0" smtClean="0"/>
              <a:t>Sport for Life</a:t>
            </a:r>
          </a:p>
          <a:p>
            <a:r>
              <a:rPr lang="en-US" sz="2400" dirty="0" smtClean="0"/>
              <a:t>Public Health Agency of Canada</a:t>
            </a:r>
            <a:endParaRPr lang="en-US" sz="2400" dirty="0"/>
          </a:p>
        </p:txBody>
      </p:sp>
    </p:spTree>
    <p:extLst>
      <p:ext uri="{BB962C8B-B14F-4D97-AF65-F5344CB8AC3E}">
        <p14:creationId xmlns:p14="http://schemas.microsoft.com/office/powerpoint/2010/main" val="3371317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Durability </a:t>
            </a:r>
            <a:endParaRPr lang="en-US" dirty="0"/>
          </a:p>
        </p:txBody>
      </p:sp>
      <p:sp>
        <p:nvSpPr>
          <p:cNvPr id="3" name="Content Placeholder 2"/>
          <p:cNvSpPr>
            <a:spLocks noGrp="1"/>
          </p:cNvSpPr>
          <p:nvPr>
            <p:ph sz="half" idx="1"/>
          </p:nvPr>
        </p:nvSpPr>
        <p:spPr/>
        <p:txBody>
          <a:bodyPr>
            <a:normAutofit lnSpcReduction="10000"/>
          </a:bodyPr>
          <a:lstStyle/>
          <a:p>
            <a:pPr marL="0" indent="0" algn="ctr">
              <a:buNone/>
            </a:pPr>
            <a:r>
              <a:rPr lang="en-US" sz="2400" dirty="0" smtClean="0"/>
              <a:t>“The ability to endure”</a:t>
            </a:r>
          </a:p>
          <a:p>
            <a:pPr marL="0" indent="0" algn="ctr">
              <a:buNone/>
            </a:pPr>
            <a:r>
              <a:rPr lang="en-US" sz="2400" dirty="0" smtClean="0"/>
              <a:t> --- Ability to Participate ---</a:t>
            </a:r>
          </a:p>
          <a:p>
            <a:pPr marL="0" indent="0">
              <a:buNone/>
            </a:pPr>
            <a:endParaRPr lang="en-US" sz="2400" dirty="0" smtClean="0"/>
          </a:p>
          <a:p>
            <a:r>
              <a:rPr lang="en-US" sz="2400" dirty="0" smtClean="0"/>
              <a:t>Endure training, endure in sport, and life </a:t>
            </a:r>
          </a:p>
          <a:p>
            <a:endParaRPr lang="en-US" sz="2400" dirty="0" smtClean="0"/>
          </a:p>
          <a:p>
            <a:r>
              <a:rPr lang="en-US" sz="2400" dirty="0" smtClean="0"/>
              <a:t>Includes both MENTAL and PHYSICAL characteristics </a:t>
            </a:r>
          </a:p>
          <a:p>
            <a:endParaRPr lang="en-US" sz="2400" dirty="0" smtClean="0"/>
          </a:p>
          <a:p>
            <a:r>
              <a:rPr lang="en-US" sz="2400" dirty="0" smtClean="0"/>
              <a:t>Is a </a:t>
            </a:r>
            <a:r>
              <a:rPr lang="en-US" sz="2400" b="1" dirty="0" smtClean="0"/>
              <a:t>positively</a:t>
            </a:r>
            <a:r>
              <a:rPr lang="en-US" sz="2400" dirty="0" smtClean="0"/>
              <a:t> framed concept </a:t>
            </a:r>
          </a:p>
        </p:txBody>
      </p:sp>
      <p:sp>
        <p:nvSpPr>
          <p:cNvPr id="4" name="Content Placeholder 3"/>
          <p:cNvSpPr>
            <a:spLocks noGrp="1"/>
          </p:cNvSpPr>
          <p:nvPr>
            <p:ph sz="half" idx="2"/>
          </p:nvPr>
        </p:nvSpPr>
        <p:spPr/>
        <p:txBody>
          <a:bodyPr>
            <a:normAutofit lnSpcReduction="10000"/>
          </a:bodyPr>
          <a:lstStyle/>
          <a:p>
            <a:r>
              <a:rPr lang="en-US" sz="2400" dirty="0" smtClean="0"/>
              <a:t>Is an inclusive term</a:t>
            </a:r>
          </a:p>
          <a:p>
            <a:pPr lvl="1"/>
            <a:r>
              <a:rPr lang="en-US" sz="2000" dirty="0" smtClean="0"/>
              <a:t>Fitness &amp; exercise </a:t>
            </a:r>
          </a:p>
          <a:p>
            <a:pPr lvl="1"/>
            <a:r>
              <a:rPr lang="en-US" sz="2000" dirty="0" smtClean="0"/>
              <a:t>Physical literacy</a:t>
            </a:r>
          </a:p>
          <a:p>
            <a:pPr lvl="1"/>
            <a:r>
              <a:rPr lang="en-US" sz="2000" dirty="0"/>
              <a:t>Motor control </a:t>
            </a:r>
          </a:p>
          <a:p>
            <a:pPr lvl="1"/>
            <a:r>
              <a:rPr lang="en-US" sz="2000" dirty="0"/>
              <a:t>Biomechanics </a:t>
            </a:r>
          </a:p>
          <a:p>
            <a:pPr lvl="1"/>
            <a:r>
              <a:rPr lang="en-US" sz="2000" dirty="0" smtClean="0"/>
              <a:t>Nutrition </a:t>
            </a:r>
          </a:p>
          <a:p>
            <a:pPr lvl="1"/>
            <a:r>
              <a:rPr lang="en-US" sz="2000" dirty="0" smtClean="0"/>
              <a:t>Sleep, rest, recovery and regeneration </a:t>
            </a:r>
          </a:p>
          <a:p>
            <a:pPr lvl="1"/>
            <a:r>
              <a:rPr lang="en-US" sz="2000" dirty="0" smtClean="0"/>
              <a:t>Psychological</a:t>
            </a:r>
          </a:p>
          <a:p>
            <a:pPr lvl="1"/>
            <a:r>
              <a:rPr lang="en-US" sz="2000" dirty="0" smtClean="0"/>
              <a:t>Injury prevention </a:t>
            </a:r>
          </a:p>
          <a:p>
            <a:pPr lvl="1"/>
            <a:r>
              <a:rPr lang="en-US" sz="2000" dirty="0" smtClean="0"/>
              <a:t>Awareness and hazard detection </a:t>
            </a:r>
          </a:p>
          <a:p>
            <a:pPr lvl="1"/>
            <a:r>
              <a:rPr lang="en-US" sz="2000" dirty="0" smtClean="0"/>
              <a:t>Etc.</a:t>
            </a:r>
          </a:p>
          <a:p>
            <a:endParaRPr lang="en-US" dirty="0"/>
          </a:p>
        </p:txBody>
      </p:sp>
    </p:spTree>
    <p:extLst>
      <p:ext uri="{BB962C8B-B14F-4D97-AF65-F5344CB8AC3E}">
        <p14:creationId xmlns:p14="http://schemas.microsoft.com/office/powerpoint/2010/main" val="22943573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 and ACL Injury </a:t>
            </a:r>
            <a:endParaRPr lang="en-US" dirty="0"/>
          </a:p>
        </p:txBody>
      </p:sp>
      <p:sp>
        <p:nvSpPr>
          <p:cNvPr id="3" name="Content Placeholder 2"/>
          <p:cNvSpPr>
            <a:spLocks noGrp="1"/>
          </p:cNvSpPr>
          <p:nvPr>
            <p:ph idx="1"/>
          </p:nvPr>
        </p:nvSpPr>
        <p:spPr/>
        <p:txBody>
          <a:bodyPr/>
          <a:lstStyle/>
          <a:p>
            <a:r>
              <a:rPr lang="en-US" dirty="0" smtClean="0"/>
              <a:t>MP works both right and left  limbs in basic cutting and landing maneuvers. </a:t>
            </a:r>
          </a:p>
          <a:p>
            <a:r>
              <a:rPr lang="en-US" dirty="0"/>
              <a:t>MP prepares for movement at </a:t>
            </a:r>
            <a:r>
              <a:rPr lang="en-US" dirty="0" smtClean="0"/>
              <a:t>speed.</a:t>
            </a:r>
          </a:p>
          <a:p>
            <a:r>
              <a:rPr lang="en-US" dirty="0" smtClean="0"/>
              <a:t>MP also prepares for movement under pressure, and even in contact settings. </a:t>
            </a:r>
            <a:endParaRPr lang="en-US" dirty="0"/>
          </a:p>
          <a:p>
            <a:r>
              <a:rPr lang="en-US" dirty="0" smtClean="0"/>
              <a:t>MP works on both acceleration and deceleration elements of movement. </a:t>
            </a:r>
            <a:endParaRPr lang="en-US" dirty="0"/>
          </a:p>
        </p:txBody>
      </p:sp>
    </p:spTree>
    <p:extLst>
      <p:ext uri="{BB962C8B-B14F-4D97-AF65-F5344CB8AC3E}">
        <p14:creationId xmlns:p14="http://schemas.microsoft.com/office/powerpoint/2010/main" val="34284232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Motor Control Errors</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1479858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Control Errors</a:t>
            </a:r>
            <a:endParaRPr lang="en-US" dirty="0"/>
          </a:p>
        </p:txBody>
      </p:sp>
      <p:sp>
        <p:nvSpPr>
          <p:cNvPr id="3" name="Content Placeholder 2"/>
          <p:cNvSpPr>
            <a:spLocks noGrp="1"/>
          </p:cNvSpPr>
          <p:nvPr>
            <p:ph idx="1"/>
          </p:nvPr>
        </p:nvSpPr>
        <p:spPr>
          <a:xfrm>
            <a:off x="946404" y="1828801"/>
            <a:ext cx="7265856" cy="4351337"/>
          </a:xfrm>
        </p:spPr>
        <p:txBody>
          <a:bodyPr>
            <a:normAutofit fontScale="85000" lnSpcReduction="20000"/>
          </a:bodyPr>
          <a:lstStyle/>
          <a:p>
            <a:r>
              <a:rPr lang="en-US" sz="2400" dirty="0" smtClean="0"/>
              <a:t>Motor Control Error 1 </a:t>
            </a:r>
          </a:p>
          <a:p>
            <a:pPr lvl="1"/>
            <a:r>
              <a:rPr lang="en-US" sz="2000" dirty="0" smtClean="0"/>
              <a:t>Brain fails to ask the muscles to perform a task </a:t>
            </a:r>
          </a:p>
          <a:p>
            <a:pPr lvl="1"/>
            <a:endParaRPr lang="en-US" sz="2000" dirty="0" smtClean="0"/>
          </a:p>
          <a:p>
            <a:pPr lvl="1"/>
            <a:r>
              <a:rPr lang="en-US" sz="2000" dirty="0" smtClean="0"/>
              <a:t>Brain failure </a:t>
            </a:r>
          </a:p>
          <a:p>
            <a:pPr lvl="1"/>
            <a:endParaRPr lang="en-US" sz="2000" dirty="0"/>
          </a:p>
          <a:p>
            <a:pPr lvl="1"/>
            <a:r>
              <a:rPr lang="en-US" sz="2000" dirty="0" smtClean="0"/>
              <a:t>Need to train the brain to control the movement</a:t>
            </a:r>
          </a:p>
          <a:p>
            <a:pPr marL="274320" lvl="1" indent="0">
              <a:buNone/>
            </a:pPr>
            <a:endParaRPr lang="en-US" sz="2000" dirty="0" smtClean="0"/>
          </a:p>
          <a:p>
            <a:pPr lvl="1"/>
            <a:endParaRPr lang="en-US" sz="2000" dirty="0"/>
          </a:p>
          <a:p>
            <a:r>
              <a:rPr lang="en-US" sz="2400" dirty="0" smtClean="0"/>
              <a:t>Error 2</a:t>
            </a:r>
          </a:p>
          <a:p>
            <a:pPr lvl="1"/>
            <a:r>
              <a:rPr lang="en-US" sz="2000" dirty="0" smtClean="0"/>
              <a:t>Muscles can not generate enough force despite appropriate neural input </a:t>
            </a:r>
          </a:p>
          <a:p>
            <a:pPr lvl="1"/>
            <a:endParaRPr lang="en-US" sz="2000" dirty="0" smtClean="0"/>
          </a:p>
          <a:p>
            <a:pPr lvl="1"/>
            <a:r>
              <a:rPr lang="en-US" sz="2000" dirty="0" smtClean="0"/>
              <a:t>Muscle failure </a:t>
            </a:r>
          </a:p>
          <a:p>
            <a:pPr lvl="1"/>
            <a:endParaRPr lang="en-US" sz="2000" dirty="0"/>
          </a:p>
          <a:p>
            <a:pPr lvl="1"/>
            <a:r>
              <a:rPr lang="en-US" sz="2000" dirty="0" smtClean="0"/>
              <a:t>Need to develop muscle strength and endurance</a:t>
            </a:r>
          </a:p>
          <a:p>
            <a:pPr lvl="1"/>
            <a:endParaRPr lang="en-US" dirty="0"/>
          </a:p>
          <a:p>
            <a:pPr marL="0" indent="0">
              <a:buNone/>
            </a:pPr>
            <a:endParaRPr lang="en-US" dirty="0"/>
          </a:p>
        </p:txBody>
      </p:sp>
    </p:spTree>
    <p:extLst>
      <p:ext uri="{BB962C8B-B14F-4D97-AF65-F5344CB8AC3E}">
        <p14:creationId xmlns:p14="http://schemas.microsoft.com/office/powerpoint/2010/main" val="3497694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Error</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When asymmetry exists, the participant usually has a preference for performance based upon the asymmetry</a:t>
            </a:r>
          </a:p>
          <a:p>
            <a:r>
              <a:rPr lang="en-US" dirty="0" smtClean="0"/>
              <a:t>Participant when presented with decision to perform a movement will often chose based upon preference</a:t>
            </a:r>
          </a:p>
          <a:p>
            <a:r>
              <a:rPr lang="en-US" dirty="0" smtClean="0"/>
              <a:t>When circumstance is created where the correct choice in movement is opposite the preference, a selection error will take place </a:t>
            </a:r>
          </a:p>
          <a:p>
            <a:r>
              <a:rPr lang="en-US" dirty="0" smtClean="0"/>
              <a:t>E.g.</a:t>
            </a:r>
          </a:p>
          <a:p>
            <a:pPr lvl="1"/>
            <a:r>
              <a:rPr lang="en-US" dirty="0" smtClean="0"/>
              <a:t>Should cut right to avoid collision </a:t>
            </a:r>
          </a:p>
          <a:p>
            <a:pPr lvl="1"/>
            <a:r>
              <a:rPr lang="en-US" dirty="0" smtClean="0"/>
              <a:t>Preference is to cut left based upon performance and self-efficacy </a:t>
            </a:r>
          </a:p>
          <a:p>
            <a:pPr lvl="1"/>
            <a:r>
              <a:rPr lang="en-US" dirty="0" smtClean="0"/>
              <a:t>Cutting left results in collision </a:t>
            </a:r>
            <a:endParaRPr lang="en-US" dirty="0"/>
          </a:p>
        </p:txBody>
      </p:sp>
    </p:spTree>
    <p:extLst>
      <p:ext uri="{BB962C8B-B14F-4D97-AF65-F5344CB8AC3E}">
        <p14:creationId xmlns:p14="http://schemas.microsoft.com/office/powerpoint/2010/main" val="15600498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Fatigue and Motor Control</a:t>
            </a:r>
            <a:endParaRPr lang="en-US" dirty="0"/>
          </a:p>
        </p:txBody>
      </p:sp>
      <p:sp>
        <p:nvSpPr>
          <p:cNvPr id="3" name="Content Placeholder 2"/>
          <p:cNvSpPr>
            <a:spLocks noGrp="1"/>
          </p:cNvSpPr>
          <p:nvPr>
            <p:ph idx="1"/>
          </p:nvPr>
        </p:nvSpPr>
        <p:spPr/>
        <p:txBody>
          <a:bodyPr>
            <a:normAutofit/>
          </a:bodyPr>
          <a:lstStyle/>
          <a:p>
            <a:r>
              <a:rPr lang="en-US" sz="2800" dirty="0" smtClean="0"/>
              <a:t>Fatigue is implicated in injury </a:t>
            </a:r>
          </a:p>
          <a:p>
            <a:r>
              <a:rPr lang="en-US" sz="2800" dirty="0" smtClean="0"/>
              <a:t>Traditional approaches seek to improve endurance to limit fatigue</a:t>
            </a:r>
          </a:p>
          <a:p>
            <a:r>
              <a:rPr lang="en-US" sz="2800" dirty="0" smtClean="0"/>
              <a:t>Movement preparation attempts to “teach” “how to move in the face of fatigue”</a:t>
            </a:r>
          </a:p>
          <a:p>
            <a:r>
              <a:rPr lang="en-US" sz="2800" dirty="0" smtClean="0"/>
              <a:t>Use of movement preparation drills after a fatiguing bout </a:t>
            </a:r>
          </a:p>
          <a:p>
            <a:pPr lvl="1"/>
            <a:r>
              <a:rPr lang="en-US" sz="2400" dirty="0" smtClean="0"/>
              <a:t>Must reduce speed initially as this is a new layer of complexity</a:t>
            </a:r>
            <a:endParaRPr lang="en-US" sz="2400" dirty="0"/>
          </a:p>
        </p:txBody>
      </p:sp>
    </p:spTree>
    <p:extLst>
      <p:ext uri="{BB962C8B-B14F-4D97-AF65-F5344CB8AC3E}">
        <p14:creationId xmlns:p14="http://schemas.microsoft.com/office/powerpoint/2010/main" val="19139802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Quality training sessions </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5098566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91522" y="365760"/>
            <a:ext cx="7269480" cy="1325562"/>
          </a:xfrm>
        </p:spPr>
        <p:txBody>
          <a:bodyPr/>
          <a:lstStyle/>
          <a:p>
            <a:r>
              <a:rPr lang="en-US" dirty="0" smtClean="0"/>
              <a:t>Movement Preparation Study </a:t>
            </a:r>
            <a:endParaRPr lang="en-US" dirty="0"/>
          </a:p>
        </p:txBody>
      </p:sp>
      <p:sp>
        <p:nvSpPr>
          <p:cNvPr id="5" name="Content Placeholder 4"/>
          <p:cNvSpPr>
            <a:spLocks noGrp="1"/>
          </p:cNvSpPr>
          <p:nvPr>
            <p:ph idx="1"/>
          </p:nvPr>
        </p:nvSpPr>
        <p:spPr>
          <a:xfrm>
            <a:off x="251770" y="1920346"/>
            <a:ext cx="8229600" cy="5560260"/>
          </a:xfrm>
        </p:spPr>
        <p:txBody>
          <a:bodyPr>
            <a:normAutofit/>
          </a:bodyPr>
          <a:lstStyle/>
          <a:p>
            <a:r>
              <a:rPr lang="en-US" sz="2000" dirty="0" smtClean="0"/>
              <a:t>An movement preparation program </a:t>
            </a:r>
            <a:r>
              <a:rPr lang="en-US" sz="2000" dirty="0"/>
              <a:t>for provincial and Canada games team level soccer players (ages 12 to 18) was implemented. </a:t>
            </a:r>
            <a:endParaRPr lang="en-US" sz="2000" dirty="0" smtClean="0"/>
          </a:p>
          <a:p>
            <a:r>
              <a:rPr lang="en-US" sz="2000" dirty="0" smtClean="0"/>
              <a:t>Movement preparation was embedded </a:t>
            </a:r>
            <a:r>
              <a:rPr lang="en-US" sz="2000" dirty="0"/>
              <a:t>into "conditioning" sessions integrated into practice by coaches. </a:t>
            </a:r>
            <a:endParaRPr lang="en-US" sz="2000" dirty="0" smtClean="0"/>
          </a:p>
          <a:p>
            <a:r>
              <a:rPr lang="en-US" sz="2000" dirty="0" smtClean="0"/>
              <a:t>The </a:t>
            </a:r>
            <a:r>
              <a:rPr lang="en-US" sz="2000" dirty="0"/>
              <a:t>sessions involved </a:t>
            </a:r>
            <a:r>
              <a:rPr lang="en-US" sz="2000" dirty="0" smtClean="0"/>
              <a:t>dynamic </a:t>
            </a:r>
            <a:r>
              <a:rPr lang="en-US" sz="2000" dirty="0"/>
              <a:t>warm-up, ladder </a:t>
            </a:r>
            <a:r>
              <a:rPr lang="en-US" sz="2000" dirty="0" smtClean="0"/>
              <a:t>drills, </a:t>
            </a:r>
            <a:r>
              <a:rPr lang="en-US" sz="2000" dirty="0"/>
              <a:t>pylon drills, sprints, single legged exercises, as well as core and gluteus </a:t>
            </a:r>
            <a:r>
              <a:rPr lang="en-US" sz="2000" dirty="0" err="1"/>
              <a:t>medius</a:t>
            </a:r>
            <a:r>
              <a:rPr lang="en-US" sz="2000" dirty="0"/>
              <a:t> </a:t>
            </a:r>
            <a:r>
              <a:rPr lang="en-US" sz="2000" dirty="0" smtClean="0"/>
              <a:t>exercises motion control exercises. </a:t>
            </a:r>
          </a:p>
          <a:p>
            <a:r>
              <a:rPr lang="en-US" sz="2000" dirty="0" smtClean="0"/>
              <a:t>The </a:t>
            </a:r>
            <a:r>
              <a:rPr lang="en-US" sz="2000" dirty="0"/>
              <a:t>basis of the injury prevention program was </a:t>
            </a:r>
            <a:r>
              <a:rPr lang="en-US" sz="2000" b="1" dirty="0"/>
              <a:t>repetition-based learning</a:t>
            </a:r>
            <a:r>
              <a:rPr lang="en-US" sz="2000" dirty="0"/>
              <a:t> of primary forms of </a:t>
            </a:r>
            <a:r>
              <a:rPr lang="en-US" sz="2000" dirty="0" smtClean="0"/>
              <a:t>pivoting/cutting </a:t>
            </a:r>
            <a:r>
              <a:rPr lang="en-US" sz="2000" dirty="0"/>
              <a:t>movements observed in soccer </a:t>
            </a:r>
            <a:r>
              <a:rPr lang="en-US" sz="2000" dirty="0" smtClean="0"/>
              <a:t>competitions (required movement vocabulary). </a:t>
            </a:r>
          </a:p>
          <a:p>
            <a:r>
              <a:rPr lang="en-US" sz="2000" dirty="0" smtClean="0"/>
              <a:t>The </a:t>
            </a:r>
            <a:r>
              <a:rPr lang="en-US" sz="2000" dirty="0"/>
              <a:t>goals of the </a:t>
            </a:r>
            <a:r>
              <a:rPr lang="en-US" sz="2000" dirty="0" smtClean="0"/>
              <a:t>drills </a:t>
            </a:r>
            <a:r>
              <a:rPr lang="en-US" sz="2000" dirty="0"/>
              <a:t>were to maximize proficiency in cutting maneuvers, and minimize right to left asymmetry. </a:t>
            </a:r>
            <a:endParaRPr lang="en-US" sz="2000" dirty="0" smtClean="0"/>
          </a:p>
          <a:p>
            <a:pPr marL="0" indent="0">
              <a:buNone/>
            </a:pPr>
            <a:endParaRPr lang="en-US" dirty="0" smtClean="0"/>
          </a:p>
        </p:txBody>
      </p:sp>
    </p:spTree>
    <p:extLst>
      <p:ext uri="{BB962C8B-B14F-4D97-AF65-F5344CB8AC3E}">
        <p14:creationId xmlns:p14="http://schemas.microsoft.com/office/powerpoint/2010/main" val="36088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0255" y="154568"/>
            <a:ext cx="7269480" cy="1325562"/>
          </a:xfrm>
        </p:spPr>
        <p:txBody>
          <a:bodyPr/>
          <a:lstStyle/>
          <a:p>
            <a:r>
              <a:rPr lang="en-US" dirty="0" smtClean="0"/>
              <a:t>Movement Preparation Study </a:t>
            </a:r>
            <a:endParaRPr lang="en-US" dirty="0"/>
          </a:p>
        </p:txBody>
      </p:sp>
      <p:sp>
        <p:nvSpPr>
          <p:cNvPr id="5" name="Content Placeholder 4"/>
          <p:cNvSpPr>
            <a:spLocks noGrp="1"/>
          </p:cNvSpPr>
          <p:nvPr>
            <p:ph idx="1"/>
          </p:nvPr>
        </p:nvSpPr>
        <p:spPr>
          <a:xfrm>
            <a:off x="152015" y="1417115"/>
            <a:ext cx="8229600" cy="5560260"/>
          </a:xfrm>
        </p:spPr>
        <p:txBody>
          <a:bodyPr>
            <a:normAutofit/>
          </a:bodyPr>
          <a:lstStyle/>
          <a:p>
            <a:pPr marL="0" indent="0">
              <a:buNone/>
            </a:pPr>
            <a:endParaRPr lang="en-US" dirty="0" smtClean="0"/>
          </a:p>
          <a:p>
            <a:r>
              <a:rPr lang="en-US" sz="2000" dirty="0" smtClean="0"/>
              <a:t>There </a:t>
            </a:r>
            <a:r>
              <a:rPr lang="en-US" sz="2000" dirty="0"/>
              <a:t>was a </a:t>
            </a:r>
            <a:r>
              <a:rPr lang="en-US" sz="2000" b="1" dirty="0"/>
              <a:t>high level of adoption </a:t>
            </a:r>
            <a:r>
              <a:rPr lang="en-US" sz="2000" dirty="0"/>
              <a:t>(100</a:t>
            </a:r>
            <a:r>
              <a:rPr lang="en-US" sz="2000" dirty="0" smtClean="0"/>
              <a:t>%, 10 teams) </a:t>
            </a:r>
            <a:r>
              <a:rPr lang="en-US" sz="2000" dirty="0"/>
              <a:t>and compliance </a:t>
            </a:r>
            <a:r>
              <a:rPr lang="en-US" sz="2000" dirty="0" smtClean="0"/>
              <a:t>(average 3x</a:t>
            </a:r>
            <a:r>
              <a:rPr lang="en-US" sz="2000" dirty="0"/>
              <a:t>/week use) by coaches. Over 160 participants were engaged in the </a:t>
            </a:r>
            <a:r>
              <a:rPr lang="en-US" sz="2000" dirty="0" smtClean="0"/>
              <a:t>program </a:t>
            </a:r>
            <a:r>
              <a:rPr lang="en-US" sz="2000" dirty="0"/>
              <a:t>for two </a:t>
            </a:r>
            <a:r>
              <a:rPr lang="en-US" sz="2000" dirty="0" smtClean="0"/>
              <a:t>seasons. 120 participants served as control (no MP intervention) for two years. </a:t>
            </a:r>
            <a:endParaRPr lang="en-US" sz="2000" dirty="0"/>
          </a:p>
          <a:p>
            <a:r>
              <a:rPr lang="en-US" sz="2000" dirty="0" smtClean="0"/>
              <a:t>All </a:t>
            </a:r>
            <a:r>
              <a:rPr lang="en-US" sz="2000" dirty="0"/>
              <a:t>athletes were evaluated </a:t>
            </a:r>
            <a:r>
              <a:rPr lang="en-US" sz="2000" dirty="0" smtClean="0"/>
              <a:t>every </a:t>
            </a:r>
            <a:r>
              <a:rPr lang="en-US" sz="2000" dirty="0"/>
              <a:t>2-3 </a:t>
            </a:r>
            <a:r>
              <a:rPr lang="en-US" sz="2000" dirty="0" smtClean="0"/>
              <a:t>months </a:t>
            </a:r>
            <a:r>
              <a:rPr lang="en-US" sz="2000" dirty="0"/>
              <a:t>for CV fitness, 40 m sprint, core, and lower body power. </a:t>
            </a:r>
            <a:r>
              <a:rPr lang="en-US" sz="2000" b="1" dirty="0" smtClean="0"/>
              <a:t>Significant and substantial </a:t>
            </a:r>
            <a:r>
              <a:rPr lang="en-US" sz="2000" b="1" dirty="0"/>
              <a:t>improvement in all fitness and performance measures. </a:t>
            </a:r>
            <a:endParaRPr lang="en-US" sz="2000" dirty="0"/>
          </a:p>
          <a:p>
            <a:r>
              <a:rPr lang="en-US" sz="2000" dirty="0" smtClean="0"/>
              <a:t>Drill </a:t>
            </a:r>
            <a:r>
              <a:rPr lang="en-US" sz="2000" dirty="0"/>
              <a:t>based proficiency assessment </a:t>
            </a:r>
            <a:r>
              <a:rPr lang="en-US" sz="2000" dirty="0" smtClean="0"/>
              <a:t>revealed </a:t>
            </a:r>
            <a:r>
              <a:rPr lang="en-US" sz="2000" dirty="0"/>
              <a:t>substantial right to left asymmetry in females, as well as lower overall proficiency than </a:t>
            </a:r>
            <a:r>
              <a:rPr lang="en-US" sz="2000" dirty="0" smtClean="0"/>
              <a:t>males at start. </a:t>
            </a:r>
            <a:r>
              <a:rPr lang="en-US" sz="2000" dirty="0"/>
              <a:t>Drills improved </a:t>
            </a:r>
            <a:r>
              <a:rPr lang="en-US" sz="2000" dirty="0" smtClean="0"/>
              <a:t>proficiency for cutting maneuver </a:t>
            </a:r>
            <a:r>
              <a:rPr lang="en-US" sz="2000" dirty="0"/>
              <a:t>in both males and females, </a:t>
            </a:r>
            <a:r>
              <a:rPr lang="en-US" sz="2000" dirty="0" smtClean="0"/>
              <a:t>and dramatically </a:t>
            </a:r>
            <a:r>
              <a:rPr lang="en-US" sz="2000" dirty="0"/>
              <a:t>reduced asymmetry in females. </a:t>
            </a:r>
            <a:endParaRPr lang="en-US" sz="2000" b="1" dirty="0"/>
          </a:p>
          <a:p>
            <a:r>
              <a:rPr lang="en-US" sz="2000" b="1" dirty="0" smtClean="0"/>
              <a:t>The </a:t>
            </a:r>
            <a:r>
              <a:rPr lang="en-US" sz="2000" b="1" dirty="0"/>
              <a:t>ACL injury rates were less than half (</a:t>
            </a:r>
            <a:r>
              <a:rPr lang="en-US" sz="2000" b="1" dirty="0" smtClean="0"/>
              <a:t>2.1%</a:t>
            </a:r>
            <a:r>
              <a:rPr lang="en-US" sz="2000" b="1" dirty="0"/>
              <a:t>) of the rates (7.5%) in </a:t>
            </a:r>
            <a:r>
              <a:rPr lang="en-US" sz="2000" b="1" dirty="0" smtClean="0"/>
              <a:t>control without movement preparation, </a:t>
            </a:r>
            <a:r>
              <a:rPr lang="en-US" sz="2000" b="1" dirty="0"/>
              <a:t>and lower than published rates (5%). </a:t>
            </a:r>
            <a:r>
              <a:rPr lang="en-US" sz="2000" b="1" dirty="0" smtClean="0"/>
              <a:t>(P  &lt; 0.05)</a:t>
            </a:r>
            <a:endParaRPr lang="en-US" sz="2000" b="1" dirty="0"/>
          </a:p>
        </p:txBody>
      </p:sp>
    </p:spTree>
    <p:extLst>
      <p:ext uri="{BB962C8B-B14F-4D97-AF65-F5344CB8AC3E}">
        <p14:creationId xmlns:p14="http://schemas.microsoft.com/office/powerpoint/2010/main" val="3587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b="1" dirty="0" smtClean="0"/>
              <a:t>Movement vocabulary </a:t>
            </a:r>
            <a:r>
              <a:rPr lang="en-US" dirty="0" smtClean="0"/>
              <a:t>is the total number of movements that a person is competent in. </a:t>
            </a:r>
          </a:p>
          <a:p>
            <a:r>
              <a:rPr lang="en-US" dirty="0" smtClean="0"/>
              <a:t>The term, movement repertoire, is identical in meaning to movement vocabulary. </a:t>
            </a:r>
          </a:p>
          <a:p>
            <a:r>
              <a:rPr lang="en-US" dirty="0" smtClean="0"/>
              <a:t>Fundamental movement skills would represent a small proportion of the repertoire of movements that a person possesses, </a:t>
            </a:r>
            <a:r>
              <a:rPr lang="en-US" dirty="0"/>
              <a:t>b</a:t>
            </a:r>
            <a:r>
              <a:rPr lang="en-US" dirty="0" smtClean="0"/>
              <a:t>ut arguably essential for life. </a:t>
            </a:r>
          </a:p>
          <a:p>
            <a:r>
              <a:rPr lang="en-US" dirty="0" smtClean="0"/>
              <a:t>To participate in any physical activity, movement vocabulary is required. </a:t>
            </a:r>
          </a:p>
          <a:p>
            <a:r>
              <a:rPr lang="en-US" dirty="0" smtClean="0"/>
              <a:t>Movement vocabulary is the gateway to physical activity, since the absence of the requisite skills prevent participation. </a:t>
            </a:r>
          </a:p>
          <a:p>
            <a:pPr marL="0" indent="0">
              <a:buNone/>
            </a:pPr>
            <a:endParaRPr lang="en-US" dirty="0"/>
          </a:p>
        </p:txBody>
      </p:sp>
      <p:sp>
        <p:nvSpPr>
          <p:cNvPr id="3" name="Title 2"/>
          <p:cNvSpPr>
            <a:spLocks noGrp="1"/>
          </p:cNvSpPr>
          <p:nvPr>
            <p:ph type="title"/>
          </p:nvPr>
        </p:nvSpPr>
        <p:spPr/>
        <p:txBody>
          <a:bodyPr/>
          <a:lstStyle/>
          <a:p>
            <a:r>
              <a:rPr lang="en-US" dirty="0" smtClean="0"/>
              <a:t>Movement Vocabulary </a:t>
            </a:r>
            <a:endParaRPr lang="en-US" dirty="0"/>
          </a:p>
        </p:txBody>
      </p:sp>
    </p:spTree>
    <p:extLst>
      <p:ext uri="{BB962C8B-B14F-4D97-AF65-F5344CB8AC3E}">
        <p14:creationId xmlns:p14="http://schemas.microsoft.com/office/powerpoint/2010/main" val="25045018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Many folks focus on “form” or “technique” in movement execution. Form is important, but it is also critical to have the student </a:t>
            </a:r>
            <a:r>
              <a:rPr lang="en-US" u="sng" dirty="0" smtClean="0"/>
              <a:t>understand the words that describe movement. </a:t>
            </a:r>
          </a:p>
          <a:p>
            <a:r>
              <a:rPr lang="en-US" dirty="0" smtClean="0"/>
              <a:t>Children need to know what the difference is between such terms as hop, jump, leap etc. </a:t>
            </a:r>
          </a:p>
          <a:p>
            <a:r>
              <a:rPr lang="en-US" dirty="0" smtClean="0"/>
              <a:t>Children are very good mimics and they </a:t>
            </a:r>
            <a:r>
              <a:rPr lang="en-US" u="sng" dirty="0" smtClean="0"/>
              <a:t>often</a:t>
            </a:r>
            <a:r>
              <a:rPr lang="en-US" dirty="0" smtClean="0"/>
              <a:t> DO NOT understand the words that describe movement.</a:t>
            </a:r>
          </a:p>
          <a:p>
            <a:r>
              <a:rPr lang="en-US" dirty="0" smtClean="0"/>
              <a:t>It is vital that you use methods to assure their </a:t>
            </a:r>
            <a:r>
              <a:rPr lang="en-US" u="sng" dirty="0" smtClean="0"/>
              <a:t>comprehend movement terminology</a:t>
            </a:r>
            <a:r>
              <a:rPr lang="en-US" dirty="0" smtClean="0"/>
              <a:t>. It is very difficult to play a piano without knowing the notes. It is just as difficult to participate in activity without knowing movement terminology!   </a:t>
            </a:r>
            <a:endParaRPr lang="en-US" dirty="0"/>
          </a:p>
        </p:txBody>
      </p:sp>
      <p:sp>
        <p:nvSpPr>
          <p:cNvPr id="3" name="Title 2"/>
          <p:cNvSpPr>
            <a:spLocks noGrp="1"/>
          </p:cNvSpPr>
          <p:nvPr>
            <p:ph type="title"/>
          </p:nvPr>
        </p:nvSpPr>
        <p:spPr/>
        <p:txBody>
          <a:bodyPr/>
          <a:lstStyle/>
          <a:p>
            <a:r>
              <a:rPr lang="en-US" dirty="0" smtClean="0"/>
              <a:t>Movement Terminology </a:t>
            </a:r>
            <a:endParaRPr lang="en-US" dirty="0"/>
          </a:p>
        </p:txBody>
      </p:sp>
    </p:spTree>
    <p:extLst>
      <p:ext uri="{BB962C8B-B14F-4D97-AF65-F5344CB8AC3E}">
        <p14:creationId xmlns:p14="http://schemas.microsoft.com/office/powerpoint/2010/main" val="925158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Physical literacy</a:t>
            </a:r>
            <a:br>
              <a:rPr lang="en-US" dirty="0" smtClean="0"/>
            </a:br>
            <a:r>
              <a:rPr lang="en-US" sz="3100" dirty="0" smtClean="0"/>
              <a:t>A foundation for movement preparation</a:t>
            </a:r>
            <a:endParaRPr lang="en-US" sz="3100"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11895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The human nervous system is adept at learning tasks/skills when provided with </a:t>
            </a:r>
            <a:r>
              <a:rPr lang="en-US" b="1" dirty="0" smtClean="0"/>
              <a:t>repetitions</a:t>
            </a:r>
            <a:r>
              <a:rPr lang="en-US" dirty="0" smtClean="0"/>
              <a:t> of the movement when there is “knowledge of results”.</a:t>
            </a:r>
          </a:p>
          <a:p>
            <a:r>
              <a:rPr lang="en-US" dirty="0" smtClean="0"/>
              <a:t>If a child is moving down an movement or agility ladder, they know if the movement is correct by the footwork required, so with each successive pass down the ladder, they typically reduce errors in execution by knowing the results of their own performance (self-monitoring). </a:t>
            </a:r>
          </a:p>
          <a:p>
            <a:r>
              <a:rPr lang="en-US" dirty="0" smtClean="0"/>
              <a:t>With objectives and feedback, the brain can self-correct movement with repetitions. </a:t>
            </a:r>
          </a:p>
          <a:p>
            <a:r>
              <a:rPr lang="en-US" dirty="0" smtClean="0"/>
              <a:t>This creates a robust nervous system capable of dealing with variations in movement circumstances. </a:t>
            </a:r>
          </a:p>
          <a:p>
            <a:r>
              <a:rPr lang="en-US" dirty="0" smtClean="0"/>
              <a:t>Providing instructional cues can facilitate the learning process but not at the expense of repetitions to hone the nervous systems ability to generate the movement.   </a:t>
            </a:r>
          </a:p>
        </p:txBody>
      </p:sp>
      <p:sp>
        <p:nvSpPr>
          <p:cNvPr id="3" name="Title 2"/>
          <p:cNvSpPr>
            <a:spLocks noGrp="1"/>
          </p:cNvSpPr>
          <p:nvPr>
            <p:ph type="title"/>
          </p:nvPr>
        </p:nvSpPr>
        <p:spPr/>
        <p:txBody>
          <a:bodyPr>
            <a:normAutofit fontScale="90000"/>
          </a:bodyPr>
          <a:lstStyle/>
          <a:p>
            <a:r>
              <a:rPr lang="en-US" dirty="0" smtClean="0"/>
              <a:t>Repetition based learning with knowledge of results </a:t>
            </a:r>
            <a:endParaRPr lang="en-US" dirty="0"/>
          </a:p>
        </p:txBody>
      </p:sp>
    </p:spTree>
    <p:extLst>
      <p:ext uri="{BB962C8B-B14F-4D97-AF65-F5344CB8AC3E}">
        <p14:creationId xmlns:p14="http://schemas.microsoft.com/office/powerpoint/2010/main" val="23378298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itle 1"/>
          <p:cNvSpPr>
            <a:spLocks noGrp="1"/>
          </p:cNvSpPr>
          <p:nvPr>
            <p:ph type="title" idx="4294967295"/>
          </p:nvPr>
        </p:nvSpPr>
        <p:spPr>
          <a:xfrm>
            <a:off x="520348" y="295833"/>
            <a:ext cx="7583488" cy="1143000"/>
          </a:xfrm>
        </p:spPr>
        <p:txBody>
          <a:bodyPr/>
          <a:lstStyle/>
          <a:p>
            <a:pPr eaLnBrk="1" hangingPunct="1"/>
            <a:r>
              <a:rPr lang="en-US" sz="4800" b="1" dirty="0">
                <a:latin typeface="Calibri" panose="020F0502020204030204" pitchFamily="34" charset="0"/>
              </a:rPr>
              <a:t>Learning at S</a:t>
            </a:r>
            <a:r>
              <a:rPr lang="en-US" sz="4800" b="1" dirty="0" smtClean="0">
                <a:latin typeface="Calibri" panose="020F0502020204030204" pitchFamily="34" charset="0"/>
              </a:rPr>
              <a:t>peed</a:t>
            </a:r>
            <a:endParaRPr lang="en-US" sz="4800" b="1" dirty="0">
              <a:latin typeface="Calibri" panose="020F0502020204030204" pitchFamily="34" charset="0"/>
            </a:endParaRPr>
          </a:p>
        </p:txBody>
      </p:sp>
      <p:sp>
        <p:nvSpPr>
          <p:cNvPr id="280578" name="Content Placeholder 2"/>
          <p:cNvSpPr>
            <a:spLocks noGrp="1"/>
          </p:cNvSpPr>
          <p:nvPr>
            <p:ph idx="4294967295"/>
          </p:nvPr>
        </p:nvSpPr>
        <p:spPr>
          <a:xfrm>
            <a:off x="257707" y="1768475"/>
            <a:ext cx="8585377" cy="4897085"/>
          </a:xfrm>
        </p:spPr>
        <p:txBody>
          <a:bodyPr>
            <a:normAutofit fontScale="92500" lnSpcReduction="20000"/>
          </a:bodyPr>
          <a:lstStyle/>
          <a:p>
            <a:r>
              <a:rPr lang="en-US" dirty="0">
                <a:latin typeface="Calibri" panose="020F0502020204030204" pitchFamily="34" charset="0"/>
              </a:rPr>
              <a:t>People learn best when the movement speed is reduced or the skill is broken down to it’s component parts. </a:t>
            </a:r>
          </a:p>
          <a:p>
            <a:r>
              <a:rPr lang="en-US" dirty="0">
                <a:latin typeface="Calibri" panose="020F0502020204030204" pitchFamily="34" charset="0"/>
              </a:rPr>
              <a:t>Have the participants execute movement at slower speeds, then progress the speed as execution errors reduce over repetitions. </a:t>
            </a:r>
          </a:p>
          <a:p>
            <a:r>
              <a:rPr lang="en-US" dirty="0">
                <a:latin typeface="Calibri" panose="020F0502020204030204" pitchFamily="34" charset="0"/>
              </a:rPr>
              <a:t>Of course, when you increase speed,  accuracy will reduce (errors increase), so you need to give them time (reps) to adjust to each new speed.</a:t>
            </a:r>
          </a:p>
          <a:p>
            <a:pPr marL="0" indent="0" algn="ctr">
              <a:buNone/>
            </a:pPr>
            <a:r>
              <a:rPr lang="en-US" dirty="0">
                <a:latin typeface="Calibri" panose="020F0502020204030204" pitchFamily="34" charset="0"/>
              </a:rPr>
              <a:t>“Accuracy first – speed second” </a:t>
            </a:r>
          </a:p>
          <a:p>
            <a:pPr marL="0" indent="0" eaLnBrk="1" hangingPunct="1">
              <a:buNone/>
            </a:pPr>
            <a:r>
              <a:rPr lang="en-US" dirty="0" smtClean="0">
                <a:latin typeface="Goudy Old Style" charset="0"/>
              </a:rPr>
              <a:t>		</a:t>
            </a:r>
          </a:p>
        </p:txBody>
      </p:sp>
    </p:spTree>
    <p:extLst>
      <p:ext uri="{BB962C8B-B14F-4D97-AF65-F5344CB8AC3E}">
        <p14:creationId xmlns:p14="http://schemas.microsoft.com/office/powerpoint/2010/main" val="422503573"/>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Peer pressure should be controlled.  </a:t>
            </a:r>
          </a:p>
          <a:p>
            <a:r>
              <a:rPr lang="en-US" dirty="0" smtClean="0"/>
              <a:t>Having a single line up with children waiting and watching each other execute skills is generally not conducive for children to learn. This creates a situation of social inhibition of movement. </a:t>
            </a:r>
          </a:p>
          <a:p>
            <a:r>
              <a:rPr lang="en-US" dirty="0" smtClean="0"/>
              <a:t>Create shorter lines (or no lines) so that many are moving at once – this creates anonymity. This also creates more repetitions. </a:t>
            </a:r>
            <a:endParaRPr lang="en-US" dirty="0"/>
          </a:p>
          <a:p>
            <a:r>
              <a:rPr lang="en-US" dirty="0" smtClean="0"/>
              <a:t>Create multiple stations so that “observers” are minimized. </a:t>
            </a:r>
          </a:p>
          <a:p>
            <a:r>
              <a:rPr lang="en-US" dirty="0" smtClean="0"/>
              <a:t>Ultimately, performance of movements in front of others needs to be progressed (the audience effect), but initially it can be counter-productive for learning. </a:t>
            </a:r>
            <a:endParaRPr lang="en-US" dirty="0"/>
          </a:p>
        </p:txBody>
      </p:sp>
      <p:sp>
        <p:nvSpPr>
          <p:cNvPr id="3" name="Title 2"/>
          <p:cNvSpPr>
            <a:spLocks noGrp="1"/>
          </p:cNvSpPr>
          <p:nvPr>
            <p:ph type="title"/>
          </p:nvPr>
        </p:nvSpPr>
        <p:spPr/>
        <p:txBody>
          <a:bodyPr/>
          <a:lstStyle/>
          <a:p>
            <a:r>
              <a:rPr lang="en-US" dirty="0" smtClean="0"/>
              <a:t>Peer Pressure</a:t>
            </a:r>
            <a:endParaRPr lang="en-US" dirty="0"/>
          </a:p>
        </p:txBody>
      </p:sp>
    </p:spTree>
    <p:extLst>
      <p:ext uri="{BB962C8B-B14F-4D97-AF65-F5344CB8AC3E}">
        <p14:creationId xmlns:p14="http://schemas.microsoft.com/office/powerpoint/2010/main" val="41839577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When running activities it is important to </a:t>
            </a:r>
            <a:r>
              <a:rPr lang="en-US" b="1" dirty="0" smtClean="0"/>
              <a:t>control time pressure</a:t>
            </a:r>
            <a:r>
              <a:rPr lang="en-US" dirty="0" smtClean="0"/>
              <a:t> so that the participant does not “feel” rushed. </a:t>
            </a:r>
          </a:p>
          <a:p>
            <a:r>
              <a:rPr lang="en-US" dirty="0" smtClean="0"/>
              <a:t>If time pressure is present (</a:t>
            </a:r>
            <a:r>
              <a:rPr lang="en-US" i="1" dirty="0" smtClean="0"/>
              <a:t>apparent or perceived</a:t>
            </a:r>
            <a:r>
              <a:rPr lang="en-US" dirty="0" smtClean="0"/>
              <a:t>) then the ability to learn a new skill is minimized. </a:t>
            </a:r>
          </a:p>
          <a:p>
            <a:r>
              <a:rPr lang="en-US" dirty="0" smtClean="0"/>
              <a:t>Example </a:t>
            </a:r>
          </a:p>
          <a:p>
            <a:pPr lvl="1"/>
            <a:r>
              <a:rPr lang="en-US" dirty="0" smtClean="0"/>
              <a:t>If children are lined up to use a piece of equipment, it is important that the person executing in the equipment doesn’t feel as if they need to vacate the space for the next person – especially during learning. </a:t>
            </a:r>
          </a:p>
          <a:p>
            <a:pPr lvl="1"/>
            <a:r>
              <a:rPr lang="en-US" dirty="0" smtClean="0"/>
              <a:t>Leaders should set up enough time for all participants to perform multiple repetitions of the skill without time pressure during the initial movement skill acquisition phase (20 to 100 repetitions). </a:t>
            </a:r>
            <a:endParaRPr lang="en-US" dirty="0"/>
          </a:p>
        </p:txBody>
      </p:sp>
      <p:sp>
        <p:nvSpPr>
          <p:cNvPr id="3" name="Title 2"/>
          <p:cNvSpPr>
            <a:spLocks noGrp="1"/>
          </p:cNvSpPr>
          <p:nvPr>
            <p:ph type="title"/>
          </p:nvPr>
        </p:nvSpPr>
        <p:spPr/>
        <p:txBody>
          <a:bodyPr/>
          <a:lstStyle/>
          <a:p>
            <a:r>
              <a:rPr lang="en-US" dirty="0" smtClean="0"/>
              <a:t>Time Pressure </a:t>
            </a:r>
            <a:endParaRPr lang="en-US" dirty="0"/>
          </a:p>
        </p:txBody>
      </p:sp>
    </p:spTree>
    <p:extLst>
      <p:ext uri="{BB962C8B-B14F-4D97-AF65-F5344CB8AC3E}">
        <p14:creationId xmlns:p14="http://schemas.microsoft.com/office/powerpoint/2010/main" val="30249105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0577" name="Title 1"/>
          <p:cNvSpPr>
            <a:spLocks noGrp="1"/>
          </p:cNvSpPr>
          <p:nvPr>
            <p:ph type="title" idx="4294967295"/>
          </p:nvPr>
        </p:nvSpPr>
        <p:spPr>
          <a:xfrm>
            <a:off x="520348" y="295833"/>
            <a:ext cx="7583488" cy="1143000"/>
          </a:xfrm>
        </p:spPr>
        <p:txBody>
          <a:bodyPr>
            <a:normAutofit fontScale="90000"/>
          </a:bodyPr>
          <a:lstStyle/>
          <a:p>
            <a:pPr eaLnBrk="1" hangingPunct="1"/>
            <a:r>
              <a:rPr lang="en-US" dirty="0" smtClean="0"/>
              <a:t>Explain </a:t>
            </a:r>
            <a:r>
              <a:rPr lang="en-US" dirty="0"/>
              <a:t>Demonstrate</a:t>
            </a:r>
            <a:br>
              <a:rPr lang="en-US" dirty="0"/>
            </a:br>
            <a:r>
              <a:rPr lang="en-US" dirty="0"/>
              <a:t> Observe Correct </a:t>
            </a:r>
            <a:endParaRPr lang="en-US" b="1" dirty="0">
              <a:latin typeface="Calibri" panose="020F0502020204030204" pitchFamily="34" charset="0"/>
            </a:endParaRPr>
          </a:p>
        </p:txBody>
      </p:sp>
      <p:sp>
        <p:nvSpPr>
          <p:cNvPr id="280578" name="Content Placeholder 2"/>
          <p:cNvSpPr>
            <a:spLocks noGrp="1"/>
          </p:cNvSpPr>
          <p:nvPr>
            <p:ph idx="4294967295"/>
          </p:nvPr>
        </p:nvSpPr>
        <p:spPr>
          <a:xfrm>
            <a:off x="257707" y="1768475"/>
            <a:ext cx="8585377" cy="4540845"/>
          </a:xfrm>
        </p:spPr>
        <p:txBody>
          <a:bodyPr>
            <a:normAutofit fontScale="77500" lnSpcReduction="20000"/>
          </a:bodyPr>
          <a:lstStyle/>
          <a:p>
            <a:r>
              <a:rPr lang="en-US" dirty="0">
                <a:latin typeface="Calibri" panose="020F0502020204030204" pitchFamily="34" charset="0"/>
              </a:rPr>
              <a:t>A simple tenet of teaching can be stated as </a:t>
            </a:r>
          </a:p>
          <a:p>
            <a:pPr lvl="1"/>
            <a:r>
              <a:rPr lang="en-US" dirty="0">
                <a:latin typeface="Calibri" panose="020F0502020204030204" pitchFamily="34" charset="0"/>
              </a:rPr>
              <a:t>Explain – demonstrate – observe –correct.</a:t>
            </a:r>
          </a:p>
          <a:p>
            <a:r>
              <a:rPr lang="en-US" dirty="0">
                <a:latin typeface="Calibri" panose="020F0502020204030204" pitchFamily="34" charset="0"/>
              </a:rPr>
              <a:t>This approach does not need to be employed all the time but in certain cases it is appropriate. </a:t>
            </a:r>
          </a:p>
          <a:p>
            <a:r>
              <a:rPr lang="en-US" dirty="0">
                <a:latin typeface="Calibri" panose="020F0502020204030204" pitchFamily="34" charset="0"/>
              </a:rPr>
              <a:t>Briefly </a:t>
            </a:r>
            <a:r>
              <a:rPr lang="en-US" b="1" dirty="0">
                <a:latin typeface="Calibri" panose="020F0502020204030204" pitchFamily="34" charset="0"/>
              </a:rPr>
              <a:t>explain</a:t>
            </a:r>
            <a:r>
              <a:rPr lang="en-US" dirty="0">
                <a:latin typeface="Calibri" panose="020F0502020204030204" pitchFamily="34" charset="0"/>
              </a:rPr>
              <a:t> the skill – don</a:t>
            </a:r>
            <a:r>
              <a:rPr lang="fr-FR" dirty="0">
                <a:latin typeface="Calibri" panose="020F0502020204030204" pitchFamily="34" charset="0"/>
              </a:rPr>
              <a:t>’</a:t>
            </a:r>
            <a:r>
              <a:rPr lang="en-US" dirty="0">
                <a:latin typeface="Calibri" panose="020F0502020204030204" pitchFamily="34" charset="0"/>
              </a:rPr>
              <a:t>t walk through every step, state the basic objectives and a feature or two. A child can typically only focus on one element. </a:t>
            </a:r>
          </a:p>
          <a:p>
            <a:r>
              <a:rPr lang="en-US" dirty="0">
                <a:latin typeface="Calibri" panose="020F0502020204030204" pitchFamily="34" charset="0"/>
              </a:rPr>
              <a:t>Have a </a:t>
            </a:r>
            <a:r>
              <a:rPr lang="en-US" b="1" dirty="0">
                <a:latin typeface="Calibri" panose="020F0502020204030204" pitchFamily="34" charset="0"/>
              </a:rPr>
              <a:t>demonstration</a:t>
            </a:r>
            <a:r>
              <a:rPr lang="en-US" dirty="0">
                <a:latin typeface="Calibri" panose="020F0502020204030204" pitchFamily="34" charset="0"/>
              </a:rPr>
              <a:t> of the skill with a few repetitions. Doesn’t</a:t>
            </a:r>
            <a:r>
              <a:rPr lang="fr-FR" dirty="0">
                <a:latin typeface="Calibri" panose="020F0502020204030204" pitchFamily="34" charset="0"/>
              </a:rPr>
              <a:t> </a:t>
            </a:r>
            <a:r>
              <a:rPr lang="en-US" dirty="0">
                <a:latin typeface="Calibri" panose="020F0502020204030204" pitchFamily="34" charset="0"/>
              </a:rPr>
              <a:t>have to be expert just have the basic features. </a:t>
            </a:r>
          </a:p>
          <a:p>
            <a:r>
              <a:rPr lang="en-US" b="1" dirty="0">
                <a:latin typeface="Calibri" panose="020F0502020204030204" pitchFamily="34" charset="0"/>
              </a:rPr>
              <a:t>Observe</a:t>
            </a:r>
            <a:r>
              <a:rPr lang="en-US" dirty="0">
                <a:latin typeface="Calibri" panose="020F0502020204030204" pitchFamily="34" charset="0"/>
              </a:rPr>
              <a:t> children executing the skill (low time and peer pressure please)</a:t>
            </a:r>
          </a:p>
          <a:p>
            <a:r>
              <a:rPr lang="en-US" dirty="0">
                <a:latin typeface="Calibri" panose="020F0502020204030204" pitchFamily="34" charset="0"/>
              </a:rPr>
              <a:t>Provide</a:t>
            </a:r>
            <a:r>
              <a:rPr lang="en-US" b="1" dirty="0">
                <a:latin typeface="Calibri" panose="020F0502020204030204" pitchFamily="34" charset="0"/>
              </a:rPr>
              <a:t> corrective cues</a:t>
            </a:r>
            <a:r>
              <a:rPr lang="en-US" dirty="0">
                <a:latin typeface="Calibri" panose="020F0502020204030204" pitchFamily="34" charset="0"/>
              </a:rPr>
              <a:t> after they execute as you walk about, don</a:t>
            </a:r>
            <a:r>
              <a:rPr lang="fr-FR" dirty="0">
                <a:latin typeface="Calibri" panose="020F0502020204030204" pitchFamily="34" charset="0"/>
              </a:rPr>
              <a:t>’</a:t>
            </a:r>
            <a:r>
              <a:rPr lang="en-US" dirty="0">
                <a:latin typeface="Calibri" panose="020F0502020204030204" pitchFamily="34" charset="0"/>
              </a:rPr>
              <a:t>t single a child out for correction.  </a:t>
            </a:r>
            <a:r>
              <a:rPr lang="en-US" dirty="0" smtClean="0">
                <a:latin typeface="Goudy Old Style" charset="0"/>
              </a:rPr>
              <a:t>		</a:t>
            </a:r>
          </a:p>
        </p:txBody>
      </p:sp>
    </p:spTree>
    <p:extLst>
      <p:ext uri="{BB962C8B-B14F-4D97-AF65-F5344CB8AC3E}">
        <p14:creationId xmlns:p14="http://schemas.microsoft.com/office/powerpoint/2010/main" val="3222755115"/>
      </p:ext>
    </p:extLst>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9592" y="1556792"/>
            <a:ext cx="7776864" cy="4392488"/>
          </a:xfrm>
        </p:spPr>
        <p:txBody>
          <a:bodyPr>
            <a:normAutofit fontScale="32500" lnSpcReduction="20000"/>
          </a:bodyPr>
          <a:lstStyle/>
          <a:p>
            <a:pPr marL="0" indent="0" algn="ctr">
              <a:buNone/>
            </a:pPr>
            <a:endParaRPr lang="en-US" dirty="0" smtClean="0"/>
          </a:p>
          <a:p>
            <a:r>
              <a:rPr lang="en-US" sz="6800" dirty="0" smtClean="0"/>
              <a:t>When a person is learning a new task, they REQUIRE their higher brain </a:t>
            </a:r>
            <a:r>
              <a:rPr lang="en-US" sz="6800" dirty="0" err="1" smtClean="0"/>
              <a:t>centres</a:t>
            </a:r>
            <a:r>
              <a:rPr lang="en-US" sz="6800" dirty="0" smtClean="0"/>
              <a:t> to learn. </a:t>
            </a:r>
          </a:p>
          <a:p>
            <a:r>
              <a:rPr lang="en-US" sz="6800" dirty="0" smtClean="0"/>
              <a:t>IF you prompt or cue during the movement you are diverting their attention away from learning! </a:t>
            </a:r>
          </a:p>
          <a:p>
            <a:r>
              <a:rPr lang="en-US" sz="6800" dirty="0" smtClean="0"/>
              <a:t>With each successive repetition the person refines their ability to perform of the movement – so errors in execution normally decrease over time with repetition. </a:t>
            </a:r>
          </a:p>
          <a:p>
            <a:r>
              <a:rPr lang="en-US" sz="6800" dirty="0" smtClean="0"/>
              <a:t>If you provide feedback of results of execution, the person can often learn the skill without cues. </a:t>
            </a:r>
            <a:endParaRPr lang="en-US" sz="6800" dirty="0"/>
          </a:p>
          <a:p>
            <a:r>
              <a:rPr lang="en-US" sz="6800" dirty="0" smtClean="0"/>
              <a:t>If you </a:t>
            </a:r>
            <a:r>
              <a:rPr lang="en-US" sz="6800" dirty="0"/>
              <a:t>p</a:t>
            </a:r>
            <a:r>
              <a:rPr lang="en-US" sz="6800" dirty="0" smtClean="0"/>
              <a:t>rovide cues, provide them after execution. </a:t>
            </a:r>
          </a:p>
          <a:p>
            <a:r>
              <a:rPr lang="en-US" sz="6800" dirty="0" smtClean="0"/>
              <a:t>When someone has acquired the skill – meaning it is </a:t>
            </a:r>
            <a:r>
              <a:rPr lang="en-US" sz="6800" b="1" dirty="0" smtClean="0"/>
              <a:t>automatic,</a:t>
            </a:r>
            <a:r>
              <a:rPr lang="en-US" sz="6800" dirty="0" smtClean="0"/>
              <a:t> they are ready to receive instructions during movement</a:t>
            </a:r>
            <a:r>
              <a:rPr lang="en-US" sz="6800" dirty="0"/>
              <a:t> </a:t>
            </a:r>
            <a:r>
              <a:rPr lang="en-US" sz="6800" dirty="0" smtClean="0"/>
              <a:t>OR layer on another movement with the newly learned skill. </a:t>
            </a:r>
          </a:p>
          <a:p>
            <a:endParaRPr lang="en-US" dirty="0"/>
          </a:p>
        </p:txBody>
      </p:sp>
      <p:sp>
        <p:nvSpPr>
          <p:cNvPr id="3" name="Title 2"/>
          <p:cNvSpPr>
            <a:spLocks noGrp="1"/>
          </p:cNvSpPr>
          <p:nvPr>
            <p:ph type="title"/>
          </p:nvPr>
        </p:nvSpPr>
        <p:spPr/>
        <p:txBody>
          <a:bodyPr>
            <a:normAutofit fontScale="90000"/>
          </a:bodyPr>
          <a:lstStyle/>
          <a:p>
            <a:r>
              <a:rPr lang="en-US" dirty="0" smtClean="0"/>
              <a:t>Cueing during movement </a:t>
            </a:r>
            <a:br>
              <a:rPr lang="en-US" dirty="0" smtClean="0"/>
            </a:br>
            <a:r>
              <a:rPr lang="en-US" dirty="0" smtClean="0"/>
              <a:t>– a faux pas </a:t>
            </a:r>
            <a:endParaRPr lang="en-US" dirty="0"/>
          </a:p>
        </p:txBody>
      </p:sp>
    </p:spTree>
    <p:extLst>
      <p:ext uri="{BB962C8B-B14F-4D97-AF65-F5344CB8AC3E}">
        <p14:creationId xmlns:p14="http://schemas.microsoft.com/office/powerpoint/2010/main" val="18433559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lgn="ctr">
              <a:buNone/>
            </a:pPr>
            <a:r>
              <a:rPr lang="en-US" b="1" dirty="0" smtClean="0"/>
              <a:t>Confidence is built on a road with fun and challenge complete with failures and successes. </a:t>
            </a:r>
          </a:p>
          <a:p>
            <a:r>
              <a:rPr lang="en-US" dirty="0" smtClean="0"/>
              <a:t>Lesson plans needs to be designed to enhance confidence. It is insufficient just to have fun. </a:t>
            </a:r>
          </a:p>
          <a:p>
            <a:r>
              <a:rPr lang="en-US" dirty="0" smtClean="0"/>
              <a:t>The session must have a challenge that can be overcome. </a:t>
            </a:r>
          </a:p>
          <a:p>
            <a:r>
              <a:rPr lang="en-US" dirty="0" smtClean="0"/>
              <a:t>Failures need to occur for ultimate success. Failure is part of success! </a:t>
            </a:r>
          </a:p>
          <a:p>
            <a:r>
              <a:rPr lang="en-US" dirty="0" smtClean="0"/>
              <a:t>Children need a safe place to allow failures, but need as many or more successes to progress – appropriate challenge. </a:t>
            </a:r>
            <a:endParaRPr lang="en-US" dirty="0"/>
          </a:p>
        </p:txBody>
      </p:sp>
      <p:sp>
        <p:nvSpPr>
          <p:cNvPr id="3" name="Title 2"/>
          <p:cNvSpPr>
            <a:spLocks noGrp="1"/>
          </p:cNvSpPr>
          <p:nvPr>
            <p:ph type="title"/>
          </p:nvPr>
        </p:nvSpPr>
        <p:spPr/>
        <p:txBody>
          <a:bodyPr/>
          <a:lstStyle/>
          <a:p>
            <a:r>
              <a:rPr lang="en-US" dirty="0" smtClean="0"/>
              <a:t>Confidence </a:t>
            </a:r>
            <a:endParaRPr lang="en-US" dirty="0"/>
          </a:p>
        </p:txBody>
      </p:sp>
    </p:spTree>
    <p:extLst>
      <p:ext uri="{BB962C8B-B14F-4D97-AF65-F5344CB8AC3E}">
        <p14:creationId xmlns:p14="http://schemas.microsoft.com/office/powerpoint/2010/main" val="16821646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709120"/>
          </a:xfrm>
        </p:spPr>
        <p:txBody>
          <a:bodyPr>
            <a:normAutofit fontScale="85000" lnSpcReduction="10000"/>
          </a:bodyPr>
          <a:lstStyle/>
          <a:p>
            <a:r>
              <a:rPr lang="en-US" dirty="0" smtClean="0"/>
              <a:t>Interestingly we often think of throwing, as pitching a ball with our dominant hand. </a:t>
            </a:r>
          </a:p>
          <a:p>
            <a:r>
              <a:rPr lang="en-US" dirty="0" smtClean="0"/>
              <a:t>Throwing and catching skills are used in sport, in recreation, in vocation (toss a hammer), in activities of daily living. There are VERY few instances of pitching that actually exist in life, but you can’t avoid throwing &amp; catching with </a:t>
            </a:r>
            <a:r>
              <a:rPr lang="en-US" b="1" u="sng" dirty="0" smtClean="0"/>
              <a:t>both</a:t>
            </a:r>
            <a:r>
              <a:rPr lang="en-US" dirty="0" smtClean="0"/>
              <a:t> hands in this world. </a:t>
            </a:r>
          </a:p>
          <a:p>
            <a:r>
              <a:rPr lang="en-US" dirty="0" smtClean="0"/>
              <a:t>Teaching the basics of throwing an catching are critical for participating in life – for both hands. </a:t>
            </a:r>
          </a:p>
          <a:p>
            <a:r>
              <a:rPr lang="en-US" dirty="0"/>
              <a:t>T</a:t>
            </a:r>
            <a:r>
              <a:rPr lang="en-US" dirty="0" smtClean="0"/>
              <a:t>his applies to almost all skills for the upper and lower body! Kicking, cutting, balancing, dodging, etc. </a:t>
            </a:r>
            <a:endParaRPr lang="en-US" dirty="0"/>
          </a:p>
        </p:txBody>
      </p:sp>
      <p:sp>
        <p:nvSpPr>
          <p:cNvPr id="3" name="Title 2"/>
          <p:cNvSpPr>
            <a:spLocks noGrp="1"/>
          </p:cNvSpPr>
          <p:nvPr>
            <p:ph type="title"/>
          </p:nvPr>
        </p:nvSpPr>
        <p:spPr/>
        <p:txBody>
          <a:bodyPr/>
          <a:lstStyle/>
          <a:p>
            <a:r>
              <a:rPr lang="en-US" dirty="0" smtClean="0"/>
              <a:t>Right and Left Symmetry </a:t>
            </a:r>
            <a:endParaRPr lang="en-US" dirty="0"/>
          </a:p>
        </p:txBody>
      </p:sp>
    </p:spTree>
    <p:extLst>
      <p:ext uri="{BB962C8B-B14F-4D97-AF65-F5344CB8AC3E}">
        <p14:creationId xmlns:p14="http://schemas.microsoft.com/office/powerpoint/2010/main" val="18809834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US" sz="2100" dirty="0" smtClean="0"/>
              <a:t>Peer pressure can work against learning, not in all cases but in many. </a:t>
            </a:r>
          </a:p>
          <a:p>
            <a:r>
              <a:rPr lang="en-US" sz="2100" dirty="0" smtClean="0"/>
              <a:t>Juggling is a great example. </a:t>
            </a:r>
          </a:p>
          <a:p>
            <a:pPr lvl="1"/>
            <a:r>
              <a:rPr lang="en-US" sz="2100" dirty="0" smtClean="0"/>
              <a:t>If you tried to teach two or three ball juggling, you would get a few people practicing with many bystanders very quickly. </a:t>
            </a:r>
          </a:p>
          <a:p>
            <a:pPr lvl="1"/>
            <a:r>
              <a:rPr lang="en-US" sz="2100" dirty="0" smtClean="0"/>
              <a:t>However, if you had people pair up and use one bean bag per person, the number of repetitions increases, the number of participating people is retained! You will get hundreds of repetitions without judgment, but still having fun and complete with a challenge. </a:t>
            </a:r>
          </a:p>
          <a:p>
            <a:r>
              <a:rPr lang="en-US" sz="2100" dirty="0" smtClean="0"/>
              <a:t>Having a juggling show can be a good way to graduate in audience effect.  Remember it is vital to </a:t>
            </a:r>
            <a:r>
              <a:rPr lang="en-US" sz="2100" b="1" dirty="0" smtClean="0"/>
              <a:t>progress audience </a:t>
            </a:r>
            <a:r>
              <a:rPr lang="en-US" sz="2100" dirty="0" smtClean="0"/>
              <a:t>so people feel comfortable performing/moving in front of others. </a:t>
            </a:r>
            <a:endParaRPr lang="en-US" sz="2100" dirty="0"/>
          </a:p>
        </p:txBody>
      </p:sp>
      <p:sp>
        <p:nvSpPr>
          <p:cNvPr id="3" name="Title 2"/>
          <p:cNvSpPr>
            <a:spLocks noGrp="1"/>
          </p:cNvSpPr>
          <p:nvPr>
            <p:ph type="title"/>
          </p:nvPr>
        </p:nvSpPr>
        <p:spPr/>
        <p:txBody>
          <a:bodyPr/>
          <a:lstStyle/>
          <a:p>
            <a:r>
              <a:rPr lang="en-US" dirty="0" smtClean="0"/>
              <a:t>Audience </a:t>
            </a:r>
            <a:endParaRPr lang="en-US" dirty="0"/>
          </a:p>
        </p:txBody>
      </p:sp>
    </p:spTree>
    <p:extLst>
      <p:ext uri="{BB962C8B-B14F-4D97-AF65-F5344CB8AC3E}">
        <p14:creationId xmlns:p14="http://schemas.microsoft.com/office/powerpoint/2010/main" val="13511056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Competition is not a two sided thing! </a:t>
            </a:r>
            <a:endParaRPr lang="en-US" dirty="0"/>
          </a:p>
          <a:p>
            <a:r>
              <a:rPr lang="en-US" dirty="0" smtClean="0"/>
              <a:t>It is </a:t>
            </a:r>
            <a:r>
              <a:rPr lang="en-US" u="sng" dirty="0" smtClean="0"/>
              <a:t>not</a:t>
            </a:r>
            <a:r>
              <a:rPr lang="en-US" dirty="0" smtClean="0"/>
              <a:t> simply  YES or NO. </a:t>
            </a:r>
          </a:p>
          <a:p>
            <a:r>
              <a:rPr lang="en-US" dirty="0" smtClean="0"/>
              <a:t>Competition and rivalry needs to be progressed. </a:t>
            </a:r>
          </a:p>
          <a:p>
            <a:r>
              <a:rPr lang="en-US" dirty="0" smtClean="0"/>
              <a:t>It certainly is inappropriate to use adult competition and apply it to children. </a:t>
            </a:r>
          </a:p>
          <a:p>
            <a:r>
              <a:rPr lang="en-US" dirty="0" smtClean="0"/>
              <a:t>It is just as inappropriate not to progress rivalry</a:t>
            </a:r>
            <a:r>
              <a:rPr lang="en-US" dirty="0"/>
              <a:t> </a:t>
            </a:r>
            <a:r>
              <a:rPr lang="en-US" dirty="0" smtClean="0"/>
              <a:t>and competition. </a:t>
            </a:r>
            <a:endParaRPr lang="en-US" dirty="0"/>
          </a:p>
          <a:p>
            <a:r>
              <a:rPr lang="en-US" dirty="0" smtClean="0"/>
              <a:t>This needs to be factored into development of lesson plans. </a:t>
            </a:r>
          </a:p>
          <a:p>
            <a:pPr marL="0" indent="0">
              <a:buNone/>
            </a:pPr>
            <a:endParaRPr lang="en-US" dirty="0" smtClean="0"/>
          </a:p>
        </p:txBody>
      </p:sp>
      <p:sp>
        <p:nvSpPr>
          <p:cNvPr id="3" name="Title 2"/>
          <p:cNvSpPr>
            <a:spLocks noGrp="1"/>
          </p:cNvSpPr>
          <p:nvPr>
            <p:ph type="title"/>
          </p:nvPr>
        </p:nvSpPr>
        <p:spPr/>
        <p:txBody>
          <a:bodyPr/>
          <a:lstStyle/>
          <a:p>
            <a:r>
              <a:rPr lang="en-US" dirty="0" smtClean="0"/>
              <a:t>Progressing Rivalry </a:t>
            </a:r>
            <a:endParaRPr lang="en-US" dirty="0"/>
          </a:p>
        </p:txBody>
      </p:sp>
    </p:spTree>
    <p:extLst>
      <p:ext uri="{BB962C8B-B14F-4D97-AF65-F5344CB8AC3E}">
        <p14:creationId xmlns:p14="http://schemas.microsoft.com/office/powerpoint/2010/main" val="3768364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984" y="1390066"/>
            <a:ext cx="3802347" cy="4387725"/>
          </a:xfrm>
          <a:prstGeom prst="rect">
            <a:avLst/>
          </a:prstGeom>
        </p:spPr>
      </p:pic>
      <p:pic>
        <p:nvPicPr>
          <p:cNvPr id="9" name="Picture 8"/>
          <p:cNvPicPr>
            <a:picLocks noChangeAspect="1"/>
          </p:cNvPicPr>
          <p:nvPr/>
        </p:nvPicPr>
        <p:blipFill>
          <a:blip r:embed="rId3"/>
          <a:stretch>
            <a:fillRect/>
          </a:stretch>
        </p:blipFill>
        <p:spPr>
          <a:xfrm>
            <a:off x="4739963" y="2111858"/>
            <a:ext cx="4317978" cy="3030936"/>
          </a:xfrm>
          <a:prstGeom prst="rect">
            <a:avLst/>
          </a:prstGeom>
        </p:spPr>
      </p:pic>
      <p:sp>
        <p:nvSpPr>
          <p:cNvPr id="4" name="Title 3"/>
          <p:cNvSpPr>
            <a:spLocks noGrp="1"/>
          </p:cNvSpPr>
          <p:nvPr>
            <p:ph type="title"/>
          </p:nvPr>
        </p:nvSpPr>
        <p:spPr/>
        <p:txBody>
          <a:bodyPr>
            <a:normAutofit fontScale="90000"/>
          </a:bodyPr>
          <a:lstStyle/>
          <a:p>
            <a:r>
              <a:rPr lang="en-US" dirty="0" smtClean="0"/>
              <a:t>Movement Preparation &amp; LTAD/LTPD</a:t>
            </a:r>
            <a:endParaRPr lang="en-US" dirty="0"/>
          </a:p>
        </p:txBody>
      </p:sp>
      <p:sp>
        <p:nvSpPr>
          <p:cNvPr id="6" name="Up-Down Arrow 5"/>
          <p:cNvSpPr/>
          <p:nvPr/>
        </p:nvSpPr>
        <p:spPr>
          <a:xfrm>
            <a:off x="782612" y="1535897"/>
            <a:ext cx="339623" cy="4061265"/>
          </a:xfrm>
          <a:prstGeom prst="upDownArrow">
            <a:avLst/>
          </a:prstGeom>
          <a:solidFill>
            <a:srgbClr val="FF891F"/>
          </a:solidFill>
          <a:ln>
            <a:solidFill>
              <a:srgbClr val="F383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6200000">
            <a:off x="-1743794" y="3297836"/>
            <a:ext cx="4288353" cy="646331"/>
          </a:xfrm>
          <a:prstGeom prst="rect">
            <a:avLst/>
          </a:prstGeom>
          <a:noFill/>
        </p:spPr>
        <p:txBody>
          <a:bodyPr wrap="none" rtlCol="0">
            <a:spAutoFit/>
          </a:bodyPr>
          <a:lstStyle/>
          <a:p>
            <a:pPr algn="ctr"/>
            <a:r>
              <a:rPr lang="en-US" dirty="0" smtClean="0"/>
              <a:t>Movement Preparation and its component </a:t>
            </a:r>
          </a:p>
          <a:p>
            <a:pPr algn="ctr"/>
            <a:r>
              <a:rPr lang="en-US" dirty="0" smtClean="0"/>
              <a:t>parts can be utilized from ages 5 and up.  </a:t>
            </a:r>
            <a:endParaRPr lang="en-US" dirty="0"/>
          </a:p>
        </p:txBody>
      </p:sp>
      <p:sp>
        <p:nvSpPr>
          <p:cNvPr id="10" name="TextBox 9"/>
          <p:cNvSpPr txBox="1"/>
          <p:nvPr/>
        </p:nvSpPr>
        <p:spPr>
          <a:xfrm>
            <a:off x="4739963" y="5186973"/>
            <a:ext cx="4302694" cy="646331"/>
          </a:xfrm>
          <a:prstGeom prst="rect">
            <a:avLst/>
          </a:prstGeom>
          <a:noFill/>
        </p:spPr>
        <p:txBody>
          <a:bodyPr wrap="square" rtlCol="0">
            <a:spAutoFit/>
          </a:bodyPr>
          <a:lstStyle/>
          <a:p>
            <a:r>
              <a:rPr lang="en-US" dirty="0" smtClean="0"/>
              <a:t>Movement preparation can be used from stages 1 to 7</a:t>
            </a:r>
            <a:endParaRPr lang="en-US" dirty="0"/>
          </a:p>
        </p:txBody>
      </p:sp>
    </p:spTree>
    <p:extLst>
      <p:ext uri="{BB962C8B-B14F-4D97-AF65-F5344CB8AC3E}">
        <p14:creationId xmlns:p14="http://schemas.microsoft.com/office/powerpoint/2010/main" val="40460546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Movement preparation Program Evaluation </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8115407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91522" y="365760"/>
            <a:ext cx="7269480" cy="1325562"/>
          </a:xfrm>
        </p:spPr>
        <p:txBody>
          <a:bodyPr/>
          <a:lstStyle/>
          <a:p>
            <a:r>
              <a:rPr lang="en-US" dirty="0" smtClean="0"/>
              <a:t>Movement Preparation Study </a:t>
            </a:r>
            <a:endParaRPr lang="en-US" dirty="0"/>
          </a:p>
        </p:txBody>
      </p:sp>
      <p:sp>
        <p:nvSpPr>
          <p:cNvPr id="5" name="Content Placeholder 4"/>
          <p:cNvSpPr>
            <a:spLocks noGrp="1"/>
          </p:cNvSpPr>
          <p:nvPr>
            <p:ph idx="1"/>
          </p:nvPr>
        </p:nvSpPr>
        <p:spPr>
          <a:xfrm>
            <a:off x="251770" y="1920346"/>
            <a:ext cx="8229600" cy="5560260"/>
          </a:xfrm>
        </p:spPr>
        <p:txBody>
          <a:bodyPr>
            <a:normAutofit/>
          </a:bodyPr>
          <a:lstStyle/>
          <a:p>
            <a:r>
              <a:rPr lang="en-US" sz="2000" dirty="0" smtClean="0"/>
              <a:t>An movement preparation program </a:t>
            </a:r>
            <a:r>
              <a:rPr lang="en-US" sz="2000" dirty="0"/>
              <a:t>for provincial and Canada games team level soccer players (ages 12 to 18) was implemented. </a:t>
            </a:r>
            <a:endParaRPr lang="en-US" sz="2000" dirty="0" smtClean="0"/>
          </a:p>
          <a:p>
            <a:r>
              <a:rPr lang="en-US" sz="2000" dirty="0" smtClean="0"/>
              <a:t>Movement preparation was embedded </a:t>
            </a:r>
            <a:r>
              <a:rPr lang="en-US" sz="2000" dirty="0"/>
              <a:t>into "conditioning" sessions integrated into practice by coaches. </a:t>
            </a:r>
            <a:endParaRPr lang="en-US" sz="2000" dirty="0" smtClean="0"/>
          </a:p>
          <a:p>
            <a:r>
              <a:rPr lang="en-US" sz="2000" dirty="0" smtClean="0"/>
              <a:t>The </a:t>
            </a:r>
            <a:r>
              <a:rPr lang="en-US" sz="2000" dirty="0"/>
              <a:t>sessions involved </a:t>
            </a:r>
            <a:r>
              <a:rPr lang="en-US" sz="2000" dirty="0" smtClean="0"/>
              <a:t>dynamic </a:t>
            </a:r>
            <a:r>
              <a:rPr lang="en-US" sz="2000" dirty="0"/>
              <a:t>warm-up, ladder </a:t>
            </a:r>
            <a:r>
              <a:rPr lang="en-US" sz="2000" dirty="0" smtClean="0"/>
              <a:t>drills, </a:t>
            </a:r>
            <a:r>
              <a:rPr lang="en-US" sz="2000" dirty="0"/>
              <a:t>pylon drills, sprints, single legged exercises, as well as core and gluteus </a:t>
            </a:r>
            <a:r>
              <a:rPr lang="en-US" sz="2000" dirty="0" err="1"/>
              <a:t>medius</a:t>
            </a:r>
            <a:r>
              <a:rPr lang="en-US" sz="2000" dirty="0"/>
              <a:t> </a:t>
            </a:r>
            <a:r>
              <a:rPr lang="en-US" sz="2000" dirty="0" smtClean="0"/>
              <a:t>exercises motion control exercises. </a:t>
            </a:r>
          </a:p>
          <a:p>
            <a:r>
              <a:rPr lang="en-US" sz="2000" dirty="0" smtClean="0"/>
              <a:t>The </a:t>
            </a:r>
            <a:r>
              <a:rPr lang="en-US" sz="2000" dirty="0"/>
              <a:t>basis of the injury prevention program was </a:t>
            </a:r>
            <a:r>
              <a:rPr lang="en-US" sz="2000" b="1" dirty="0"/>
              <a:t>repetition-based learning</a:t>
            </a:r>
            <a:r>
              <a:rPr lang="en-US" sz="2000" dirty="0"/>
              <a:t> of primary forms of </a:t>
            </a:r>
            <a:r>
              <a:rPr lang="en-US" sz="2000" dirty="0" smtClean="0"/>
              <a:t>pivoting/cutting </a:t>
            </a:r>
            <a:r>
              <a:rPr lang="en-US" sz="2000" dirty="0"/>
              <a:t>movements observed in soccer </a:t>
            </a:r>
            <a:r>
              <a:rPr lang="en-US" sz="2000" dirty="0" smtClean="0"/>
              <a:t>competitions (required movement vocabulary). </a:t>
            </a:r>
          </a:p>
          <a:p>
            <a:r>
              <a:rPr lang="en-US" sz="2000" dirty="0" smtClean="0"/>
              <a:t>The </a:t>
            </a:r>
            <a:r>
              <a:rPr lang="en-US" sz="2000" dirty="0"/>
              <a:t>goals of the </a:t>
            </a:r>
            <a:r>
              <a:rPr lang="en-US" sz="2000" dirty="0" smtClean="0"/>
              <a:t>drills </a:t>
            </a:r>
            <a:r>
              <a:rPr lang="en-US" sz="2000" dirty="0"/>
              <a:t>were to maximize proficiency in cutting maneuvers, and minimize right to left asymmetry. </a:t>
            </a:r>
            <a:endParaRPr lang="en-US" sz="2000" dirty="0" smtClean="0"/>
          </a:p>
          <a:p>
            <a:pPr marL="0" indent="0">
              <a:buNone/>
            </a:pPr>
            <a:endParaRPr lang="en-US" dirty="0" smtClean="0"/>
          </a:p>
        </p:txBody>
      </p:sp>
    </p:spTree>
    <p:extLst>
      <p:ext uri="{BB962C8B-B14F-4D97-AF65-F5344CB8AC3E}">
        <p14:creationId xmlns:p14="http://schemas.microsoft.com/office/powerpoint/2010/main" val="21767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0255" y="154568"/>
            <a:ext cx="7269480" cy="1325562"/>
          </a:xfrm>
        </p:spPr>
        <p:txBody>
          <a:bodyPr/>
          <a:lstStyle/>
          <a:p>
            <a:r>
              <a:rPr lang="en-US" dirty="0" smtClean="0"/>
              <a:t>Movement Preparation Study </a:t>
            </a:r>
            <a:endParaRPr lang="en-US" dirty="0"/>
          </a:p>
        </p:txBody>
      </p:sp>
      <p:sp>
        <p:nvSpPr>
          <p:cNvPr id="5" name="Content Placeholder 4"/>
          <p:cNvSpPr>
            <a:spLocks noGrp="1"/>
          </p:cNvSpPr>
          <p:nvPr>
            <p:ph idx="1"/>
          </p:nvPr>
        </p:nvSpPr>
        <p:spPr>
          <a:xfrm>
            <a:off x="152015" y="1300686"/>
            <a:ext cx="8229600" cy="5560260"/>
          </a:xfrm>
        </p:spPr>
        <p:txBody>
          <a:bodyPr>
            <a:normAutofit/>
          </a:bodyPr>
          <a:lstStyle/>
          <a:p>
            <a:pPr marL="0" indent="0">
              <a:buNone/>
            </a:pPr>
            <a:endParaRPr lang="en-US" dirty="0" smtClean="0"/>
          </a:p>
          <a:p>
            <a:r>
              <a:rPr lang="en-US" sz="2000" dirty="0" smtClean="0"/>
              <a:t>There </a:t>
            </a:r>
            <a:r>
              <a:rPr lang="en-US" sz="2000" dirty="0"/>
              <a:t>was a </a:t>
            </a:r>
            <a:r>
              <a:rPr lang="en-US" sz="2000" b="1" dirty="0"/>
              <a:t>high level of adoption </a:t>
            </a:r>
            <a:r>
              <a:rPr lang="en-US" sz="2000" dirty="0"/>
              <a:t>(100</a:t>
            </a:r>
            <a:r>
              <a:rPr lang="en-US" sz="2000" dirty="0" smtClean="0"/>
              <a:t>%, 10 teams) </a:t>
            </a:r>
            <a:r>
              <a:rPr lang="en-US" sz="2000" dirty="0"/>
              <a:t>and compliance </a:t>
            </a:r>
            <a:r>
              <a:rPr lang="en-US" sz="2000" dirty="0" smtClean="0"/>
              <a:t>(average 3x</a:t>
            </a:r>
            <a:r>
              <a:rPr lang="en-US" sz="2000" dirty="0"/>
              <a:t>/week use) by coaches. Over 160 participants were engaged in the </a:t>
            </a:r>
            <a:r>
              <a:rPr lang="en-US" sz="2000" dirty="0" smtClean="0"/>
              <a:t>program </a:t>
            </a:r>
            <a:r>
              <a:rPr lang="en-US" sz="2000" dirty="0"/>
              <a:t>for two </a:t>
            </a:r>
            <a:r>
              <a:rPr lang="en-US" sz="2000" dirty="0" smtClean="0"/>
              <a:t>seasons. 120 participants served as control (no MP intervention) for two years. </a:t>
            </a:r>
            <a:endParaRPr lang="en-US" sz="2000" dirty="0"/>
          </a:p>
          <a:p>
            <a:r>
              <a:rPr lang="en-US" sz="2000" dirty="0" smtClean="0"/>
              <a:t>All </a:t>
            </a:r>
            <a:r>
              <a:rPr lang="en-US" sz="2000" dirty="0"/>
              <a:t>athletes were evaluated </a:t>
            </a:r>
            <a:r>
              <a:rPr lang="en-US" sz="2000" dirty="0" smtClean="0"/>
              <a:t>every </a:t>
            </a:r>
            <a:r>
              <a:rPr lang="en-US" sz="2000" dirty="0"/>
              <a:t>2-3 </a:t>
            </a:r>
            <a:r>
              <a:rPr lang="en-US" sz="2000" dirty="0" smtClean="0"/>
              <a:t>months </a:t>
            </a:r>
            <a:r>
              <a:rPr lang="en-US" sz="2000" dirty="0"/>
              <a:t>for CV fitness, 40 m sprint, core, and lower body power. </a:t>
            </a:r>
            <a:r>
              <a:rPr lang="en-US" sz="2000" b="1" dirty="0" smtClean="0"/>
              <a:t>Significant and substantial </a:t>
            </a:r>
            <a:r>
              <a:rPr lang="en-US" sz="2000" b="1" dirty="0"/>
              <a:t>improvement in all fitness and performance measures. </a:t>
            </a:r>
            <a:endParaRPr lang="en-US" sz="2000" dirty="0"/>
          </a:p>
          <a:p>
            <a:r>
              <a:rPr lang="en-US" sz="2000" dirty="0" smtClean="0"/>
              <a:t>Drill </a:t>
            </a:r>
            <a:r>
              <a:rPr lang="en-US" sz="2000" dirty="0"/>
              <a:t>based proficiency assessment </a:t>
            </a:r>
            <a:r>
              <a:rPr lang="en-US" sz="2000" dirty="0" smtClean="0"/>
              <a:t>revealed </a:t>
            </a:r>
            <a:r>
              <a:rPr lang="en-US" sz="2000" dirty="0"/>
              <a:t>substantial right to left asymmetry in females, as well as lower overall proficiency than </a:t>
            </a:r>
            <a:r>
              <a:rPr lang="en-US" sz="2000" dirty="0" smtClean="0"/>
              <a:t>males at start. </a:t>
            </a:r>
            <a:r>
              <a:rPr lang="en-US" sz="2000" dirty="0"/>
              <a:t>Drills improved </a:t>
            </a:r>
            <a:r>
              <a:rPr lang="en-US" sz="2000" dirty="0" smtClean="0"/>
              <a:t>proficiency for cutting maneuver </a:t>
            </a:r>
            <a:r>
              <a:rPr lang="en-US" sz="2000" dirty="0"/>
              <a:t>in both males and females, </a:t>
            </a:r>
            <a:r>
              <a:rPr lang="en-US" sz="2000" dirty="0" smtClean="0"/>
              <a:t>and dramatically </a:t>
            </a:r>
            <a:r>
              <a:rPr lang="en-US" sz="2000" dirty="0"/>
              <a:t>reduced asymmetry in females. </a:t>
            </a:r>
            <a:endParaRPr lang="en-US" sz="2000" b="1" dirty="0"/>
          </a:p>
          <a:p>
            <a:r>
              <a:rPr lang="en-US" sz="2000" b="1" dirty="0" smtClean="0"/>
              <a:t>The </a:t>
            </a:r>
            <a:r>
              <a:rPr lang="en-US" sz="2000" b="1" dirty="0"/>
              <a:t>ACL injury rates were less than half (</a:t>
            </a:r>
            <a:r>
              <a:rPr lang="en-US" sz="2000" b="1" dirty="0" smtClean="0"/>
              <a:t>2.1%</a:t>
            </a:r>
            <a:r>
              <a:rPr lang="en-US" sz="2000" b="1" dirty="0"/>
              <a:t>) of the rates (7.5%) in </a:t>
            </a:r>
            <a:r>
              <a:rPr lang="en-US" sz="2000" b="1" dirty="0" smtClean="0"/>
              <a:t>control without movement preparation, </a:t>
            </a:r>
            <a:r>
              <a:rPr lang="en-US" sz="2000" b="1" dirty="0"/>
              <a:t>and lower than published rates (5%). </a:t>
            </a:r>
            <a:r>
              <a:rPr lang="en-US" sz="2000" b="1" dirty="0" smtClean="0"/>
              <a:t>(P  &lt; 0.05)</a:t>
            </a:r>
            <a:endParaRPr lang="en-US" sz="2000" b="1" dirty="0"/>
          </a:p>
        </p:txBody>
      </p:sp>
    </p:spTree>
    <p:extLst>
      <p:ext uri="{BB962C8B-B14F-4D97-AF65-F5344CB8AC3E}">
        <p14:creationId xmlns:p14="http://schemas.microsoft.com/office/powerpoint/2010/main" val="36185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literacy enriched GLUTEUS </a:t>
            </a:r>
            <a:r>
              <a:rPr lang="en-US" dirty="0" err="1" smtClean="0"/>
              <a:t>mEDIUS</a:t>
            </a:r>
            <a:r>
              <a:rPr lang="en-US" dirty="0" smtClean="0"/>
              <a:t> ACTIVITIES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9148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Physical literacy enriched Gluteus </a:t>
            </a:r>
            <a:r>
              <a:rPr lang="en-US" dirty="0" err="1" smtClean="0"/>
              <a:t>Medius</a:t>
            </a:r>
            <a:r>
              <a:rPr lang="en-US" dirty="0" smtClean="0"/>
              <a:t> Activities </a:t>
            </a:r>
            <a:endParaRPr lang="en-US" dirty="0"/>
          </a:p>
        </p:txBody>
      </p:sp>
      <p:sp>
        <p:nvSpPr>
          <p:cNvPr id="5" name="Content Placeholder 4"/>
          <p:cNvSpPr>
            <a:spLocks noGrp="1"/>
          </p:cNvSpPr>
          <p:nvPr>
            <p:ph idx="1"/>
          </p:nvPr>
        </p:nvSpPr>
        <p:spPr/>
        <p:txBody>
          <a:bodyPr/>
          <a:lstStyle/>
          <a:p>
            <a:pPr marL="0" indent="0">
              <a:buNone/>
            </a:pPr>
            <a:r>
              <a:rPr lang="en-US" dirty="0" smtClean="0"/>
              <a:t>GOALS</a:t>
            </a:r>
          </a:p>
          <a:p>
            <a:r>
              <a:rPr lang="en-US" dirty="0" smtClean="0"/>
              <a:t>Develop strength and endurance of muscles – muscle training </a:t>
            </a:r>
          </a:p>
          <a:p>
            <a:r>
              <a:rPr lang="en-US" dirty="0" smtClean="0"/>
              <a:t>Develop proper motor control of pelvis during limb movement – brain training </a:t>
            </a:r>
            <a:endParaRPr lang="en-US" dirty="0"/>
          </a:p>
        </p:txBody>
      </p:sp>
    </p:spTree>
    <p:extLst>
      <p:ext uri="{BB962C8B-B14F-4D97-AF65-F5344CB8AC3E}">
        <p14:creationId xmlns:p14="http://schemas.microsoft.com/office/powerpoint/2010/main" val="22632180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Gluteus </a:t>
            </a:r>
            <a:r>
              <a:rPr lang="en-US" dirty="0" err="1" smtClean="0"/>
              <a:t>Medius</a:t>
            </a:r>
            <a:r>
              <a:rPr lang="en-US" dirty="0" smtClean="0"/>
              <a:t> &amp; abductors</a:t>
            </a:r>
            <a:endParaRPr lang="en-US" dirty="0"/>
          </a:p>
        </p:txBody>
      </p:sp>
      <p:sp>
        <p:nvSpPr>
          <p:cNvPr id="5" name="Content Placeholder 4"/>
          <p:cNvSpPr>
            <a:spLocks noGrp="1"/>
          </p:cNvSpPr>
          <p:nvPr>
            <p:ph idx="1"/>
          </p:nvPr>
        </p:nvSpPr>
        <p:spPr>
          <a:xfrm>
            <a:off x="1114425" y="1583850"/>
            <a:ext cx="6288806" cy="4682481"/>
          </a:xfrm>
        </p:spPr>
        <p:txBody>
          <a:bodyPr>
            <a:normAutofit fontScale="77500" lnSpcReduction="20000"/>
          </a:bodyPr>
          <a:lstStyle/>
          <a:p>
            <a:r>
              <a:rPr lang="en-US" b="1" dirty="0"/>
              <a:t>Controls hip </a:t>
            </a:r>
            <a:r>
              <a:rPr lang="en-US" b="1" dirty="0" smtClean="0"/>
              <a:t>abduction when limb is free for positioning foot for strike/plant</a:t>
            </a:r>
          </a:p>
          <a:p>
            <a:pPr lvl="1"/>
            <a:r>
              <a:rPr lang="en-US" dirty="0" smtClean="0"/>
              <a:t>If generally weak or weakened after fatigue then foot plant targeting is compromised – injury potential </a:t>
            </a:r>
          </a:p>
          <a:p>
            <a:pPr lvl="1"/>
            <a:r>
              <a:rPr lang="en-US" dirty="0" smtClean="0"/>
              <a:t>If motor control of muscles is poor even with strong muscles a similar result to a frankly weak muscle, lack of proper planting positioning</a:t>
            </a:r>
          </a:p>
          <a:p>
            <a:r>
              <a:rPr lang="en-US" b="1" dirty="0" smtClean="0"/>
              <a:t> Controls pelvic </a:t>
            </a:r>
            <a:r>
              <a:rPr lang="en-US" b="1" dirty="0"/>
              <a:t>rotation </a:t>
            </a:r>
            <a:r>
              <a:rPr lang="en-US" b="1" dirty="0" smtClean="0"/>
              <a:t>in stance</a:t>
            </a:r>
          </a:p>
          <a:p>
            <a:pPr lvl="1"/>
            <a:r>
              <a:rPr lang="en-US" dirty="0" smtClean="0"/>
              <a:t>Classic frank weakness results in </a:t>
            </a:r>
            <a:r>
              <a:rPr lang="en-US" dirty="0" err="1" smtClean="0"/>
              <a:t>Trendelenberg</a:t>
            </a:r>
            <a:r>
              <a:rPr lang="en-US" dirty="0" smtClean="0"/>
              <a:t> sign (hip drop opposite side of gluteus) –therapeutic issue(</a:t>
            </a:r>
            <a:r>
              <a:rPr lang="en-US" dirty="0" err="1" smtClean="0"/>
              <a:t>physio</a:t>
            </a:r>
            <a:r>
              <a:rPr lang="en-US" dirty="0"/>
              <a:t>)</a:t>
            </a:r>
            <a:endParaRPr lang="en-US" dirty="0" smtClean="0"/>
          </a:p>
          <a:p>
            <a:pPr lvl="1"/>
            <a:r>
              <a:rPr lang="en-US" dirty="0" smtClean="0"/>
              <a:t>Poor motor control of even strong muscles results in poor pelvic motion!</a:t>
            </a:r>
          </a:p>
          <a:p>
            <a:pPr lvl="1"/>
            <a:endParaRPr lang="en-US" dirty="0"/>
          </a:p>
          <a:p>
            <a:endParaRPr lang="en-US" dirty="0"/>
          </a:p>
        </p:txBody>
      </p:sp>
    </p:spTree>
    <p:extLst>
      <p:ext uri="{BB962C8B-B14F-4D97-AF65-F5344CB8AC3E}">
        <p14:creationId xmlns:p14="http://schemas.microsoft.com/office/powerpoint/2010/main" val="9990357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464" y="1270128"/>
            <a:ext cx="8103681" cy="5232374"/>
          </a:xfrm>
        </p:spPr>
        <p:txBody>
          <a:bodyPr>
            <a:normAutofit lnSpcReduction="10000"/>
          </a:bodyPr>
          <a:lstStyle/>
          <a:p>
            <a:pPr>
              <a:lnSpc>
                <a:spcPct val="120000"/>
              </a:lnSpc>
              <a:spcBef>
                <a:spcPts val="600"/>
              </a:spcBef>
            </a:pPr>
            <a:r>
              <a:rPr lang="en-US" sz="2500" dirty="0" smtClean="0"/>
              <a:t>Slow Motion B Drill</a:t>
            </a:r>
          </a:p>
          <a:p>
            <a:pPr lvl="1">
              <a:lnSpc>
                <a:spcPct val="120000"/>
              </a:lnSpc>
            </a:pPr>
            <a:r>
              <a:rPr lang="en-US" sz="2500" dirty="0" smtClean="0"/>
              <a:t>Knee high, Straight Out, </a:t>
            </a:r>
            <a:r>
              <a:rPr lang="en-US" sz="2500" dirty="0" err="1" smtClean="0"/>
              <a:t>Clawback</a:t>
            </a:r>
            <a:r>
              <a:rPr lang="en-US" sz="2500" dirty="0" smtClean="0"/>
              <a:t> - 10 reps</a:t>
            </a:r>
          </a:p>
          <a:p>
            <a:pPr>
              <a:lnSpc>
                <a:spcPct val="120000"/>
              </a:lnSpc>
              <a:spcBef>
                <a:spcPts val="600"/>
              </a:spcBef>
            </a:pPr>
            <a:r>
              <a:rPr lang="en-US" sz="2500" dirty="0" smtClean="0"/>
              <a:t>Reverse </a:t>
            </a:r>
            <a:r>
              <a:rPr lang="en-US" sz="2500" dirty="0" err="1" smtClean="0"/>
              <a:t>Slo</a:t>
            </a:r>
            <a:r>
              <a:rPr lang="en-US" sz="2500" dirty="0" smtClean="0"/>
              <a:t> Mo B Drill</a:t>
            </a:r>
          </a:p>
          <a:p>
            <a:pPr lvl="1">
              <a:lnSpc>
                <a:spcPct val="120000"/>
              </a:lnSpc>
            </a:pPr>
            <a:r>
              <a:rPr lang="en-US" sz="2500" dirty="0" smtClean="0"/>
              <a:t>Straight Out, Knee High, Push Down – 10 reps</a:t>
            </a:r>
          </a:p>
          <a:p>
            <a:pPr>
              <a:lnSpc>
                <a:spcPct val="120000"/>
              </a:lnSpc>
              <a:spcBef>
                <a:spcPts val="600"/>
              </a:spcBef>
            </a:pPr>
            <a:r>
              <a:rPr lang="en-US" sz="2500" dirty="0" smtClean="0"/>
              <a:t>“Pee on Hydrant” </a:t>
            </a:r>
          </a:p>
          <a:p>
            <a:pPr lvl="1">
              <a:lnSpc>
                <a:spcPct val="120000"/>
              </a:lnSpc>
            </a:pPr>
            <a:r>
              <a:rPr lang="en-US" sz="2500" dirty="0" smtClean="0"/>
              <a:t>Flex knee to 90, pull knee forward to see kneecap, tall – 10 reps</a:t>
            </a:r>
          </a:p>
          <a:p>
            <a:pPr>
              <a:lnSpc>
                <a:spcPct val="120000"/>
              </a:lnSpc>
              <a:spcBef>
                <a:spcPts val="600"/>
              </a:spcBef>
            </a:pPr>
            <a:r>
              <a:rPr lang="en-US" sz="2500" dirty="0" smtClean="0"/>
              <a:t>Pee on Hydrant and “kick friend to side”</a:t>
            </a:r>
          </a:p>
          <a:p>
            <a:pPr lvl="1">
              <a:lnSpc>
                <a:spcPct val="120000"/>
              </a:lnSpc>
            </a:pPr>
            <a:r>
              <a:rPr lang="en-US" sz="2500" dirty="0" smtClean="0"/>
              <a:t>Slow motion kick and withdraw</a:t>
            </a:r>
            <a:r>
              <a:rPr lang="en-US" sz="2500" dirty="0"/>
              <a:t> </a:t>
            </a:r>
            <a:r>
              <a:rPr lang="en-US" sz="2500" dirty="0" smtClean="0"/>
              <a:t>– 10 reps</a:t>
            </a:r>
          </a:p>
          <a:p>
            <a:pPr>
              <a:lnSpc>
                <a:spcPct val="120000"/>
              </a:lnSpc>
              <a:spcBef>
                <a:spcPts val="600"/>
              </a:spcBef>
            </a:pPr>
            <a:r>
              <a:rPr lang="en-US" sz="2500" dirty="0" smtClean="0"/>
              <a:t>Side Plank – Heels to sky – 5 reps each side X 2 </a:t>
            </a:r>
          </a:p>
          <a:p>
            <a:pPr lvl="1"/>
            <a:endParaRPr lang="en-US" dirty="0"/>
          </a:p>
        </p:txBody>
      </p:sp>
      <p:sp>
        <p:nvSpPr>
          <p:cNvPr id="6" name="Rectangle 5"/>
          <p:cNvSpPr/>
          <p:nvPr/>
        </p:nvSpPr>
        <p:spPr>
          <a:xfrm>
            <a:off x="179463" y="483186"/>
            <a:ext cx="4967802" cy="523220"/>
          </a:xfrm>
          <a:prstGeom prst="rect">
            <a:avLst/>
          </a:prstGeom>
          <a:solidFill>
            <a:schemeClr val="bg1">
              <a:lumMod val="50000"/>
            </a:schemeClr>
          </a:solidFill>
        </p:spPr>
        <p:txBody>
          <a:bodyPr wrap="none">
            <a:spAutoFit/>
          </a:bodyPr>
          <a:lstStyle/>
          <a:p>
            <a:r>
              <a:rPr lang="en-US" sz="2800" dirty="0">
                <a:solidFill>
                  <a:schemeClr val="bg1"/>
                </a:solidFill>
              </a:rPr>
              <a:t>Gluteus </a:t>
            </a:r>
            <a:r>
              <a:rPr lang="en-US" sz="2800" dirty="0" err="1">
                <a:solidFill>
                  <a:schemeClr val="bg1"/>
                </a:solidFill>
              </a:rPr>
              <a:t>Medius</a:t>
            </a:r>
            <a:r>
              <a:rPr lang="en-US" sz="2800" dirty="0">
                <a:solidFill>
                  <a:schemeClr val="bg1"/>
                </a:solidFill>
              </a:rPr>
              <a:t> to the Maximus!</a:t>
            </a:r>
          </a:p>
        </p:txBody>
      </p:sp>
    </p:spTree>
    <p:extLst>
      <p:ext uri="{BB962C8B-B14F-4D97-AF65-F5344CB8AC3E}">
        <p14:creationId xmlns:p14="http://schemas.microsoft.com/office/powerpoint/2010/main" val="421501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48824"/>
          </a:xfrm>
          <a:prstGeom prst="rect">
            <a:avLst/>
          </a:prstGeom>
          <a:noFill/>
          <a:ln>
            <a:noFill/>
          </a:ln>
        </p:spPr>
      </p:pic>
    </p:spTree>
    <p:extLst>
      <p:ext uri="{BB962C8B-B14F-4D97-AF65-F5344CB8AC3E}">
        <p14:creationId xmlns:p14="http://schemas.microsoft.com/office/powerpoint/2010/main" val="3814474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2466411"/>
              </p:ext>
            </p:extLst>
          </p:nvPr>
        </p:nvGraphicFramePr>
        <p:xfrm>
          <a:off x="-284026" y="806572"/>
          <a:ext cx="9146968" cy="564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9100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i="1" dirty="0" smtClean="0">
                <a:solidFill>
                  <a:schemeClr val="tx1"/>
                </a:solidFill>
              </a:rPr>
              <a:t>Movement Skills </a:t>
            </a:r>
            <a:r>
              <a:rPr lang="en-US" dirty="0" smtClean="0">
                <a:solidFill>
                  <a:schemeClr val="tx1"/>
                </a:solidFill>
              </a:rPr>
              <a:t>are the </a:t>
            </a:r>
            <a:r>
              <a:rPr lang="en-US" b="1" dirty="0" smtClean="0">
                <a:solidFill>
                  <a:schemeClr val="tx1"/>
                </a:solidFill>
              </a:rPr>
              <a:t>building blocks</a:t>
            </a:r>
            <a:r>
              <a:rPr lang="en-US" dirty="0" smtClean="0">
                <a:solidFill>
                  <a:schemeClr val="tx1"/>
                </a:solidFill>
              </a:rPr>
              <a:t> of Physical Literacy</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1289106" y="1465342"/>
            <a:ext cx="6513471" cy="4885104"/>
          </a:xfrm>
          <a:prstGeom prst="rect">
            <a:avLst/>
          </a:prstGeom>
        </p:spPr>
      </p:pic>
      <p:pic>
        <p:nvPicPr>
          <p:cNvPr id="8" name="Picture 7"/>
          <p:cNvPicPr>
            <a:picLocks noChangeAspect="1"/>
          </p:cNvPicPr>
          <p:nvPr/>
        </p:nvPicPr>
        <p:blipFill>
          <a:blip r:embed="rId4"/>
          <a:stretch>
            <a:fillRect/>
          </a:stretch>
        </p:blipFill>
        <p:spPr>
          <a:xfrm>
            <a:off x="1286308" y="1465342"/>
            <a:ext cx="6513473" cy="4885104"/>
          </a:xfrm>
          <a:prstGeom prst="rect">
            <a:avLst/>
          </a:prstGeom>
        </p:spPr>
      </p:pic>
      <p:pic>
        <p:nvPicPr>
          <p:cNvPr id="9" name="Picture 8"/>
          <p:cNvPicPr>
            <a:picLocks noChangeAspect="1"/>
          </p:cNvPicPr>
          <p:nvPr/>
        </p:nvPicPr>
        <p:blipFill>
          <a:blip r:embed="rId5"/>
          <a:stretch>
            <a:fillRect/>
          </a:stretch>
        </p:blipFill>
        <p:spPr>
          <a:xfrm>
            <a:off x="1286308" y="1465342"/>
            <a:ext cx="6516269" cy="4887202"/>
          </a:xfrm>
          <a:prstGeom prst="rect">
            <a:avLst/>
          </a:prstGeom>
        </p:spPr>
      </p:pic>
      <p:sp>
        <p:nvSpPr>
          <p:cNvPr id="11" name="TextBox 10"/>
          <p:cNvSpPr txBox="1"/>
          <p:nvPr/>
        </p:nvSpPr>
        <p:spPr>
          <a:xfrm>
            <a:off x="1286308" y="6350446"/>
            <a:ext cx="242938" cy="369332"/>
          </a:xfrm>
          <a:prstGeom prst="rect">
            <a:avLst/>
          </a:prstGeom>
          <a:noFill/>
        </p:spPr>
        <p:txBody>
          <a:bodyPr wrap="none" rtlCol="0">
            <a:spAutoFit/>
          </a:bodyPr>
          <a:lstStyle/>
          <a:p>
            <a:r>
              <a:rPr lang="en-US" dirty="0" smtClean="0"/>
              <a:t>.  </a:t>
            </a:r>
            <a:endParaRPr lang="en-US" dirty="0"/>
          </a:p>
        </p:txBody>
      </p:sp>
      <p:pic>
        <p:nvPicPr>
          <p:cNvPr id="7" name="Picture 6"/>
          <p:cNvPicPr>
            <a:picLocks noChangeAspect="1"/>
          </p:cNvPicPr>
          <p:nvPr/>
        </p:nvPicPr>
        <p:blipFill>
          <a:blip r:embed="rId6"/>
          <a:stretch>
            <a:fillRect/>
          </a:stretch>
        </p:blipFill>
        <p:spPr>
          <a:xfrm>
            <a:off x="1289106" y="1465342"/>
            <a:ext cx="6516269" cy="4887202"/>
          </a:xfrm>
          <a:prstGeom prst="rect">
            <a:avLst/>
          </a:prstGeom>
        </p:spPr>
      </p:pic>
      <p:sp>
        <p:nvSpPr>
          <p:cNvPr id="3" name="TextBox 2"/>
          <p:cNvSpPr txBox="1"/>
          <p:nvPr/>
        </p:nvSpPr>
        <p:spPr>
          <a:xfrm>
            <a:off x="9973733" y="643467"/>
            <a:ext cx="475912" cy="369332"/>
          </a:xfrm>
          <a:prstGeom prst="rect">
            <a:avLst/>
          </a:prstGeom>
          <a:noFill/>
        </p:spPr>
        <p:txBody>
          <a:bodyPr wrap="none" rtlCol="0">
            <a:spAutoFit/>
          </a:bodyPr>
          <a:lstStyle/>
          <a:p>
            <a:r>
              <a:rPr lang="en-US" dirty="0" smtClean="0"/>
              <a:t>GG</a:t>
            </a:r>
            <a:endParaRPr lang="en-US" dirty="0"/>
          </a:p>
        </p:txBody>
      </p:sp>
    </p:spTree>
    <p:extLst>
      <p:ext uri="{BB962C8B-B14F-4D97-AF65-F5344CB8AC3E}">
        <p14:creationId xmlns:p14="http://schemas.microsoft.com/office/powerpoint/2010/main" val="34878074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Preparing for ALL Movements on the Field </a:t>
            </a:r>
            <a:r>
              <a:rPr lang="en-US" dirty="0"/>
              <a:t>o</a:t>
            </a:r>
            <a:r>
              <a:rPr lang="en-US" dirty="0" smtClean="0"/>
              <a:t>f Play </a:t>
            </a:r>
            <a:endParaRPr lang="en-US" dirty="0"/>
          </a:p>
        </p:txBody>
      </p:sp>
      <p:sp>
        <p:nvSpPr>
          <p:cNvPr id="3" name="Content Placeholder 2"/>
          <p:cNvSpPr>
            <a:spLocks noGrp="1"/>
          </p:cNvSpPr>
          <p:nvPr>
            <p:ph idx="1"/>
          </p:nvPr>
        </p:nvSpPr>
        <p:spPr/>
        <p:txBody>
          <a:bodyPr>
            <a:normAutofit lnSpcReduction="10000"/>
          </a:bodyPr>
          <a:lstStyle/>
          <a:p>
            <a:r>
              <a:rPr lang="en-US" dirty="0" smtClean="0"/>
              <a:t>Motor control proficiency (ability to move well) improves with </a:t>
            </a:r>
            <a:r>
              <a:rPr lang="en-US" u="sng" dirty="0" smtClean="0"/>
              <a:t>repetitions</a:t>
            </a:r>
            <a:r>
              <a:rPr lang="en-US" dirty="0" smtClean="0"/>
              <a:t> performed with knowledge of results (practice)</a:t>
            </a:r>
          </a:p>
          <a:p>
            <a:r>
              <a:rPr lang="en-US" dirty="0" smtClean="0"/>
              <a:t>We purposefully practice numerous soccer specific skills that are performance related (kicks, headers, dribbling) but we often leave the other “obligatory” skills (cutting, collision avoidance, stumble recovery, etc.) to </a:t>
            </a:r>
            <a:r>
              <a:rPr lang="en-US" i="1" dirty="0" smtClean="0"/>
              <a:t>chance</a:t>
            </a:r>
            <a:r>
              <a:rPr lang="en-US" dirty="0" smtClean="0"/>
              <a:t> development.</a:t>
            </a:r>
          </a:p>
        </p:txBody>
      </p:sp>
    </p:spTree>
    <p:extLst>
      <p:ext uri="{BB962C8B-B14F-4D97-AF65-F5344CB8AC3E}">
        <p14:creationId xmlns:p14="http://schemas.microsoft.com/office/powerpoint/2010/main" val="3855147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76664362"/>
              </p:ext>
            </p:extLst>
          </p:nvPr>
        </p:nvGraphicFramePr>
        <p:xfrm>
          <a:off x="4280370" y="2976194"/>
          <a:ext cx="3324900" cy="3397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4673" name="Group 17"/>
          <p:cNvGrpSpPr>
            <a:grpSpLocks/>
          </p:cNvGrpSpPr>
          <p:nvPr/>
        </p:nvGrpSpPr>
        <p:grpSpPr bwMode="auto">
          <a:xfrm>
            <a:off x="13806" y="458481"/>
            <a:ext cx="7227372" cy="6283838"/>
            <a:chOff x="14607" y="-85383"/>
            <a:chExt cx="7647017" cy="6825016"/>
          </a:xfrm>
        </p:grpSpPr>
        <p:graphicFrame>
          <p:nvGraphicFramePr>
            <p:cNvPr id="9" name="Diagram 8"/>
            <p:cNvGraphicFramePr/>
            <p:nvPr>
              <p:extLst>
                <p:ext uri="{D42A27DB-BD31-4B8C-83A1-F6EECF244321}">
                  <p14:modId xmlns:p14="http://schemas.microsoft.com/office/powerpoint/2010/main" val="518743271"/>
                </p:ext>
              </p:extLst>
            </p:nvPr>
          </p:nvGraphicFramePr>
          <p:xfrm>
            <a:off x="14607" y="1"/>
            <a:ext cx="5902397" cy="5413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Down Arrow 10"/>
            <p:cNvSpPr/>
            <p:nvPr/>
          </p:nvSpPr>
          <p:spPr>
            <a:xfrm rot="16200000">
              <a:off x="4730139" y="4472750"/>
              <a:ext cx="527878" cy="612999"/>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84679" name="TextBox 11"/>
            <p:cNvSpPr txBox="1">
              <a:spLocks noChangeArrowheads="1"/>
            </p:cNvSpPr>
            <p:nvPr/>
          </p:nvSpPr>
          <p:spPr bwMode="auto">
            <a:xfrm>
              <a:off x="5480985" y="4273169"/>
              <a:ext cx="1579389" cy="103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a:solidFill>
                    <a:schemeClr val="accent1"/>
                  </a:solidFill>
                </a:rPr>
                <a:t>Activity</a:t>
              </a:r>
            </a:p>
            <a:p>
              <a:pPr eaLnBrk="1" hangingPunct="1"/>
              <a:endParaRPr lang="en-US" dirty="0"/>
            </a:p>
          </p:txBody>
        </p:sp>
        <p:sp>
          <p:nvSpPr>
            <p:cNvPr id="13" name="Down Arrow 12"/>
            <p:cNvSpPr/>
            <p:nvPr/>
          </p:nvSpPr>
          <p:spPr>
            <a:xfrm rot="10800000">
              <a:off x="5902399" y="3713555"/>
              <a:ext cx="872720" cy="558540"/>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84683" name="TextBox 13"/>
            <p:cNvSpPr txBox="1">
              <a:spLocks noChangeArrowheads="1"/>
            </p:cNvSpPr>
            <p:nvPr/>
          </p:nvSpPr>
          <p:spPr bwMode="auto">
            <a:xfrm>
              <a:off x="5118225" y="2975910"/>
              <a:ext cx="2543399" cy="103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a:solidFill>
                    <a:schemeClr val="accent1"/>
                  </a:solidFill>
                </a:rPr>
                <a:t>Participation</a:t>
              </a:r>
            </a:p>
            <a:p>
              <a:pPr eaLnBrk="1" hangingPunct="1"/>
              <a:endParaRPr lang="en-US" dirty="0"/>
            </a:p>
          </p:txBody>
        </p:sp>
        <p:sp>
          <p:nvSpPr>
            <p:cNvPr id="16" name="Down Arrow 15"/>
            <p:cNvSpPr/>
            <p:nvPr/>
          </p:nvSpPr>
          <p:spPr>
            <a:xfrm rot="10800000">
              <a:off x="5881429" y="4936306"/>
              <a:ext cx="872719" cy="767049"/>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84687" name="TextBox 16"/>
            <p:cNvSpPr txBox="1">
              <a:spLocks noChangeArrowheads="1"/>
            </p:cNvSpPr>
            <p:nvPr/>
          </p:nvSpPr>
          <p:spPr bwMode="auto">
            <a:xfrm>
              <a:off x="5593667" y="5703356"/>
              <a:ext cx="1525327" cy="103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a:solidFill>
                    <a:schemeClr val="accent1"/>
                  </a:solidFill>
                </a:rPr>
                <a:t>Fitness</a:t>
              </a:r>
            </a:p>
            <a:p>
              <a:pPr eaLnBrk="1" hangingPunct="1"/>
              <a:endParaRPr lang="en-US" dirty="0"/>
            </a:p>
          </p:txBody>
        </p:sp>
        <p:sp>
          <p:nvSpPr>
            <p:cNvPr id="18" name="Down Arrow 17"/>
            <p:cNvSpPr/>
            <p:nvPr/>
          </p:nvSpPr>
          <p:spPr>
            <a:xfrm>
              <a:off x="2598953" y="-85383"/>
              <a:ext cx="872720" cy="558540"/>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33" name="Down Arrow 32"/>
            <p:cNvSpPr/>
            <p:nvPr/>
          </p:nvSpPr>
          <p:spPr>
            <a:xfrm rot="16200000">
              <a:off x="4595176" y="731806"/>
              <a:ext cx="895862" cy="957140"/>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34" name="Down Arrow 33"/>
            <p:cNvSpPr/>
            <p:nvPr/>
          </p:nvSpPr>
          <p:spPr>
            <a:xfrm rot="16200000">
              <a:off x="6689884" y="938319"/>
              <a:ext cx="895862" cy="544112"/>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grpSp>
      <p:sp>
        <p:nvSpPr>
          <p:cNvPr id="284674" name="TextBox 18"/>
          <p:cNvSpPr txBox="1">
            <a:spLocks noChangeArrowheads="1"/>
          </p:cNvSpPr>
          <p:nvPr/>
        </p:nvSpPr>
        <p:spPr bwMode="auto">
          <a:xfrm>
            <a:off x="1023604" y="-46016"/>
            <a:ext cx="41641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smtClean="0">
                <a:solidFill>
                  <a:schemeClr val="accent1">
                    <a:lumMod val="50000"/>
                  </a:schemeClr>
                </a:solidFill>
              </a:rPr>
              <a:t>Movement Vocabulary</a:t>
            </a:r>
            <a:endParaRPr lang="en-US" sz="3200" dirty="0">
              <a:solidFill>
                <a:schemeClr val="accent1">
                  <a:lumMod val="50000"/>
                </a:schemeClr>
              </a:solidFill>
            </a:endParaRPr>
          </a:p>
          <a:p>
            <a:pPr eaLnBrk="1" hangingPunct="1"/>
            <a:endParaRPr lang="en-US" dirty="0"/>
          </a:p>
        </p:txBody>
      </p:sp>
      <p:sp>
        <p:nvSpPr>
          <p:cNvPr id="15" name="TextBox 18"/>
          <p:cNvSpPr txBox="1">
            <a:spLocks noChangeArrowheads="1"/>
          </p:cNvSpPr>
          <p:nvPr/>
        </p:nvSpPr>
        <p:spPr bwMode="auto">
          <a:xfrm>
            <a:off x="6930049" y="1108074"/>
            <a:ext cx="20697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smtClean="0">
                <a:solidFill>
                  <a:schemeClr val="accent1"/>
                </a:solidFill>
              </a:rPr>
              <a:t>Movement</a:t>
            </a:r>
          </a:p>
          <a:p>
            <a:pPr eaLnBrk="1" hangingPunct="1"/>
            <a:r>
              <a:rPr lang="en-US" sz="3200" dirty="0" smtClean="0">
                <a:solidFill>
                  <a:schemeClr val="accent1"/>
                </a:solidFill>
              </a:rPr>
              <a:t>Creativity</a:t>
            </a:r>
            <a:endParaRPr lang="en-US" dirty="0"/>
          </a:p>
        </p:txBody>
      </p:sp>
      <p:pic>
        <p:nvPicPr>
          <p:cNvPr id="17" name="Picture 16"/>
          <p:cNvPicPr>
            <a:picLocks noChangeAspect="1"/>
          </p:cNvPicPr>
          <p:nvPr/>
        </p:nvPicPr>
        <p:blipFill rotWithShape="1">
          <a:blip r:embed="rId12"/>
          <a:srcRect l="3771" t="19977" r="35533"/>
          <a:stretch/>
        </p:blipFill>
        <p:spPr>
          <a:xfrm>
            <a:off x="5213699" y="1108074"/>
            <a:ext cx="1274593" cy="1118264"/>
          </a:xfrm>
          <a:prstGeom prst="rect">
            <a:avLst/>
          </a:prstGeom>
        </p:spPr>
      </p:pic>
      <p:sp>
        <p:nvSpPr>
          <p:cNvPr id="19" name="TextBox 18"/>
          <p:cNvSpPr txBox="1">
            <a:spLocks noChangeArrowheads="1"/>
          </p:cNvSpPr>
          <p:nvPr/>
        </p:nvSpPr>
        <p:spPr bwMode="auto">
          <a:xfrm>
            <a:off x="2101089" y="5444776"/>
            <a:ext cx="189547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smtClean="0">
                <a:solidFill>
                  <a:schemeClr val="accent1"/>
                </a:solidFill>
              </a:rPr>
              <a:t>Durability </a:t>
            </a:r>
            <a:endParaRPr lang="en-US" dirty="0"/>
          </a:p>
        </p:txBody>
      </p:sp>
      <p:cxnSp>
        <p:nvCxnSpPr>
          <p:cNvPr id="24" name="Curved Connector 23"/>
          <p:cNvCxnSpPr/>
          <p:nvPr/>
        </p:nvCxnSpPr>
        <p:spPr>
          <a:xfrm rot="10800000">
            <a:off x="3996561" y="5868196"/>
            <a:ext cx="1290144" cy="17953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1823637" y="2081228"/>
            <a:ext cx="1945534" cy="11703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rPr>
              <a:t>Motor Competence</a:t>
            </a:r>
          </a:p>
          <a:p>
            <a:pPr algn="ctr"/>
            <a:r>
              <a:rPr lang="en-US" sz="1600" b="1" dirty="0" smtClean="0">
                <a:solidFill>
                  <a:srgbClr val="000000"/>
                </a:solidFill>
              </a:rPr>
              <a:t>Symmetry</a:t>
            </a:r>
            <a:endParaRPr lang="en-US" sz="1600" b="1" dirty="0">
              <a:solidFill>
                <a:srgbClr val="000000"/>
              </a:solidFill>
            </a:endParaRPr>
          </a:p>
        </p:txBody>
      </p:sp>
      <p:sp>
        <p:nvSpPr>
          <p:cNvPr id="25" name="TextBox 24"/>
          <p:cNvSpPr txBox="1"/>
          <p:nvPr/>
        </p:nvSpPr>
        <p:spPr>
          <a:xfrm>
            <a:off x="5347668" y="738742"/>
            <a:ext cx="1043876" cy="369332"/>
          </a:xfrm>
          <a:prstGeom prst="rect">
            <a:avLst/>
          </a:prstGeom>
          <a:noFill/>
        </p:spPr>
        <p:txBody>
          <a:bodyPr wrap="none" rtlCol="0">
            <a:spAutoFit/>
          </a:bodyPr>
          <a:lstStyle/>
          <a:p>
            <a:pPr algn="ctr"/>
            <a:r>
              <a:rPr lang="en-US" dirty="0" smtClean="0"/>
              <a:t>Free Play</a:t>
            </a:r>
          </a:p>
        </p:txBody>
      </p:sp>
      <p:cxnSp>
        <p:nvCxnSpPr>
          <p:cNvPr id="6" name="Curved Connector 5"/>
          <p:cNvCxnSpPr>
            <a:endCxn id="19" idx="1"/>
          </p:cNvCxnSpPr>
          <p:nvPr/>
        </p:nvCxnSpPr>
        <p:spPr>
          <a:xfrm>
            <a:off x="1210832" y="4903055"/>
            <a:ext cx="890257" cy="834109"/>
          </a:xfrm>
          <a:prstGeom prst="curvedConnector3">
            <a:avLst>
              <a:gd name="adj1" fmla="val -8103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484083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Quality Physical Literacy Experiences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Increase awareness (kinesthetic and spatial)</a:t>
            </a:r>
          </a:p>
          <a:p>
            <a:r>
              <a:rPr lang="en-US" dirty="0" smtClean="0"/>
              <a:t>Increase competence in movement skills</a:t>
            </a:r>
          </a:p>
          <a:p>
            <a:r>
              <a:rPr lang="en-US" dirty="0" smtClean="0"/>
              <a:t>Increase competence in sequence movement skills </a:t>
            </a:r>
          </a:p>
          <a:p>
            <a:r>
              <a:rPr lang="en-US" dirty="0" smtClean="0"/>
              <a:t>Increase competence in modifying skills for circumstances </a:t>
            </a:r>
          </a:p>
          <a:p>
            <a:r>
              <a:rPr lang="en-US" dirty="0" smtClean="0"/>
              <a:t>Increase the repertoire of movement skills</a:t>
            </a:r>
          </a:p>
          <a:p>
            <a:r>
              <a:rPr lang="en-US" dirty="0" smtClean="0"/>
              <a:t>Decreased asymmetry from right to left</a:t>
            </a:r>
          </a:p>
          <a:p>
            <a:r>
              <a:rPr lang="en-US" dirty="0" smtClean="0"/>
              <a:t>Increase competence in decision making in movement skill selection </a:t>
            </a:r>
          </a:p>
          <a:p>
            <a:r>
              <a:rPr lang="en-US" dirty="0" smtClean="0"/>
              <a:t>Increase confidence</a:t>
            </a:r>
          </a:p>
          <a:p>
            <a:r>
              <a:rPr lang="en-US" dirty="0" smtClean="0"/>
              <a:t>Increase motivation </a:t>
            </a:r>
          </a:p>
          <a:p>
            <a:r>
              <a:rPr lang="en-US" dirty="0" smtClean="0"/>
              <a:t>Decrease social inhibition </a:t>
            </a:r>
          </a:p>
          <a:p>
            <a:r>
              <a:rPr lang="en-US" dirty="0" smtClean="0"/>
              <a:t>Increase comprehension of movement terms </a:t>
            </a:r>
          </a:p>
          <a:p>
            <a:r>
              <a:rPr lang="en-US" dirty="0" smtClean="0"/>
              <a:t>Lead to increased participation leading to increased fitness and performance </a:t>
            </a:r>
          </a:p>
          <a:p>
            <a:r>
              <a:rPr lang="en-US" dirty="0" smtClean="0"/>
              <a:t>Lead to increased participation leading to improved mental and physical health </a:t>
            </a:r>
          </a:p>
          <a:p>
            <a:endParaRPr lang="en-US" dirty="0" smtClean="0"/>
          </a:p>
          <a:p>
            <a:r>
              <a:rPr lang="en-US" dirty="0" smtClean="0"/>
              <a:t>PLUS if you deliver PL you can achieve fitness </a:t>
            </a:r>
          </a:p>
          <a:p>
            <a:endParaRPr lang="en-US" dirty="0"/>
          </a:p>
        </p:txBody>
      </p:sp>
    </p:spTree>
    <p:extLst>
      <p:ext uri="{BB962C8B-B14F-4D97-AF65-F5344CB8AC3E}">
        <p14:creationId xmlns:p14="http://schemas.microsoft.com/office/powerpoint/2010/main" val="1972531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 PREPARATION BASICS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9549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 Preparation </a:t>
            </a:r>
            <a:endParaRPr lang="en-US" dirty="0"/>
          </a:p>
        </p:txBody>
      </p:sp>
      <p:sp>
        <p:nvSpPr>
          <p:cNvPr id="3" name="Content Placeholder 2"/>
          <p:cNvSpPr>
            <a:spLocks noGrp="1"/>
          </p:cNvSpPr>
          <p:nvPr>
            <p:ph idx="1"/>
          </p:nvPr>
        </p:nvSpPr>
        <p:spPr>
          <a:xfrm>
            <a:off x="890915" y="3286380"/>
            <a:ext cx="7515554" cy="2832112"/>
          </a:xfrm>
        </p:spPr>
        <p:txBody>
          <a:bodyPr/>
          <a:lstStyle/>
          <a:p>
            <a:pPr marL="0" indent="0">
              <a:buNone/>
            </a:pPr>
            <a:r>
              <a:rPr lang="en-US" sz="2400" dirty="0" smtClean="0"/>
              <a:t>A component of training to </a:t>
            </a:r>
            <a:r>
              <a:rPr lang="en-US" sz="2400" b="1" dirty="0" smtClean="0"/>
              <a:t>enhance performance </a:t>
            </a:r>
            <a:r>
              <a:rPr lang="en-US" sz="2400" dirty="0" smtClean="0"/>
              <a:t>and </a:t>
            </a:r>
            <a:r>
              <a:rPr lang="en-US" sz="2400" b="1" dirty="0" smtClean="0"/>
              <a:t>durability</a:t>
            </a:r>
            <a:r>
              <a:rPr lang="en-US" dirty="0" smtClean="0"/>
              <a:t>. </a:t>
            </a:r>
          </a:p>
        </p:txBody>
      </p:sp>
    </p:spTree>
    <p:extLst>
      <p:ext uri="{BB962C8B-B14F-4D97-AF65-F5344CB8AC3E}">
        <p14:creationId xmlns:p14="http://schemas.microsoft.com/office/powerpoint/2010/main" val="4041369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Movement Preparation </a:t>
            </a:r>
            <a:endParaRPr lang="en-US" dirty="0"/>
          </a:p>
        </p:txBody>
      </p:sp>
      <p:sp>
        <p:nvSpPr>
          <p:cNvPr id="5" name="Content Placeholder 4"/>
          <p:cNvSpPr>
            <a:spLocks noGrp="1"/>
          </p:cNvSpPr>
          <p:nvPr>
            <p:ph idx="1"/>
          </p:nvPr>
        </p:nvSpPr>
        <p:spPr/>
        <p:txBody>
          <a:bodyPr>
            <a:normAutofit lnSpcReduction="10000"/>
          </a:bodyPr>
          <a:lstStyle/>
          <a:p>
            <a:r>
              <a:rPr lang="en-US" dirty="0" smtClean="0"/>
              <a:t>Designed to be implemented in relatively small active space from gym to outdoor field</a:t>
            </a:r>
          </a:p>
          <a:p>
            <a:r>
              <a:rPr lang="en-US" dirty="0" smtClean="0"/>
              <a:t>Designed to use readily accessible materials (cones and ladders)</a:t>
            </a:r>
          </a:p>
          <a:p>
            <a:r>
              <a:rPr lang="en-US" dirty="0" smtClean="0"/>
              <a:t>Designed to be developmentally progressive to maximize personal excellence and performance excellence </a:t>
            </a:r>
          </a:p>
          <a:p>
            <a:r>
              <a:rPr lang="en-US" dirty="0" smtClean="0"/>
              <a:t>Ages from 7 &amp; up, components down to 5 years old</a:t>
            </a:r>
            <a:endParaRPr lang="en-US" dirty="0"/>
          </a:p>
        </p:txBody>
      </p:sp>
    </p:spTree>
    <p:extLst>
      <p:ext uri="{BB962C8B-B14F-4D97-AF65-F5344CB8AC3E}">
        <p14:creationId xmlns:p14="http://schemas.microsoft.com/office/powerpoint/2010/main" val="3807005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Entry Level Implementation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At younger ages (5-9), and entry level situations ay any age we always  implement MP in a fun, social, and semi-structured manner</a:t>
            </a:r>
          </a:p>
          <a:p>
            <a:r>
              <a:rPr lang="en-US" dirty="0" smtClean="0"/>
              <a:t>We start with selected components of the entire MP each session, and add in components progressively over time</a:t>
            </a:r>
          </a:p>
          <a:p>
            <a:pPr lvl="1"/>
            <a:r>
              <a:rPr lang="en-US" dirty="0" smtClean="0"/>
              <a:t>Children and adults love to master new skills when presented in this manner</a:t>
            </a:r>
          </a:p>
          <a:p>
            <a:pPr lvl="1"/>
            <a:r>
              <a:rPr lang="en-US" dirty="0" smtClean="0"/>
              <a:t>Of course, at any age, fun and challenge are key components to successful training</a:t>
            </a:r>
            <a:endParaRPr lang="en-US" dirty="0"/>
          </a:p>
        </p:txBody>
      </p:sp>
    </p:spTree>
    <p:extLst>
      <p:ext uri="{BB962C8B-B14F-4D97-AF65-F5344CB8AC3E}">
        <p14:creationId xmlns:p14="http://schemas.microsoft.com/office/powerpoint/2010/main" val="2991692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Movement Preparation Components</a:t>
            </a:r>
            <a:endParaRPr lang="en-US" dirty="0"/>
          </a:p>
        </p:txBody>
      </p:sp>
      <p:sp>
        <p:nvSpPr>
          <p:cNvPr id="3" name="Content Placeholder 2"/>
          <p:cNvSpPr>
            <a:spLocks noGrp="1"/>
          </p:cNvSpPr>
          <p:nvPr>
            <p:ph sz="half" idx="1"/>
          </p:nvPr>
        </p:nvSpPr>
        <p:spPr>
          <a:xfrm>
            <a:off x="1919356" y="1253873"/>
            <a:ext cx="5238543" cy="5008877"/>
          </a:xfrm>
        </p:spPr>
        <p:txBody>
          <a:bodyPr>
            <a:normAutofit fontScale="55000" lnSpcReduction="20000"/>
          </a:bodyPr>
          <a:lstStyle/>
          <a:p>
            <a:r>
              <a:rPr lang="en-US" sz="4000" dirty="0" smtClean="0"/>
              <a:t>Dynamics</a:t>
            </a:r>
          </a:p>
          <a:p>
            <a:pPr lvl="1"/>
            <a:r>
              <a:rPr lang="en-US" sz="3600" dirty="0" smtClean="0"/>
              <a:t>Basically a dynamic warm-up  </a:t>
            </a:r>
          </a:p>
          <a:p>
            <a:r>
              <a:rPr lang="en-US" sz="4000" dirty="0" smtClean="0"/>
              <a:t>Accelerations</a:t>
            </a:r>
          </a:p>
          <a:p>
            <a:pPr lvl="1"/>
            <a:r>
              <a:rPr lang="en-US" sz="3600" dirty="0" smtClean="0"/>
              <a:t>Improve speed and acceleration from both feet</a:t>
            </a:r>
          </a:p>
          <a:p>
            <a:r>
              <a:rPr lang="en-US" sz="4000" dirty="0" smtClean="0"/>
              <a:t>Cutting </a:t>
            </a:r>
          </a:p>
          <a:p>
            <a:pPr lvl="1"/>
            <a:r>
              <a:rPr lang="en-US" sz="3600" dirty="0" smtClean="0"/>
              <a:t>Enhance cutting proficiency and symmetry </a:t>
            </a:r>
          </a:p>
          <a:p>
            <a:r>
              <a:rPr lang="en-US" sz="4000" dirty="0" smtClean="0"/>
              <a:t>Ladders	</a:t>
            </a:r>
          </a:p>
          <a:p>
            <a:pPr lvl="1"/>
            <a:r>
              <a:rPr lang="en-US" sz="3600" dirty="0" smtClean="0"/>
              <a:t>Enhance footwork proficiency and symmetry </a:t>
            </a:r>
          </a:p>
          <a:p>
            <a:r>
              <a:rPr lang="en-US" sz="4000" dirty="0" smtClean="0"/>
              <a:t>Core </a:t>
            </a:r>
          </a:p>
          <a:p>
            <a:pPr lvl="1"/>
            <a:r>
              <a:rPr lang="en-US" sz="3600" dirty="0" smtClean="0"/>
              <a:t>Provide a dynamically stable core for lower and upper  limb movements  </a:t>
            </a:r>
          </a:p>
          <a:p>
            <a:pPr marL="0" indent="0" algn="ctr">
              <a:buNone/>
            </a:pPr>
            <a:r>
              <a:rPr lang="en-US" sz="4000" dirty="0" smtClean="0"/>
              <a:t>ALL components contribute to sport related fitness development </a:t>
            </a:r>
          </a:p>
        </p:txBody>
      </p:sp>
    </p:spTree>
    <p:extLst>
      <p:ext uri="{BB962C8B-B14F-4D97-AF65-F5344CB8AC3E}">
        <p14:creationId xmlns:p14="http://schemas.microsoft.com/office/powerpoint/2010/main" val="3130940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and RESOURCES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693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EQUIPMENT &amp; RESOURCES</a:t>
            </a:r>
            <a:endParaRPr lang="en-US" dirty="0"/>
          </a:p>
        </p:txBody>
      </p:sp>
      <p:sp>
        <p:nvSpPr>
          <p:cNvPr id="5" name="Content Placeholder 4"/>
          <p:cNvSpPr>
            <a:spLocks noGrp="1"/>
          </p:cNvSpPr>
          <p:nvPr>
            <p:ph idx="1"/>
          </p:nvPr>
        </p:nvSpPr>
        <p:spPr/>
        <p:txBody>
          <a:bodyPr/>
          <a:lstStyle/>
          <a:p>
            <a:r>
              <a:rPr lang="en-US" dirty="0" smtClean="0"/>
              <a:t>Equipment </a:t>
            </a:r>
          </a:p>
          <a:p>
            <a:pPr lvl="1"/>
            <a:r>
              <a:rPr lang="en-US" dirty="0" smtClean="0"/>
              <a:t>32 to 40 cones (compressible)</a:t>
            </a:r>
          </a:p>
          <a:p>
            <a:pPr lvl="1"/>
            <a:r>
              <a:rPr lang="en-US" dirty="0" smtClean="0"/>
              <a:t>1 to 2 full ladders which can break down in half</a:t>
            </a:r>
          </a:p>
          <a:p>
            <a:pPr lvl="1"/>
            <a:endParaRPr lang="en-US" dirty="0" smtClean="0"/>
          </a:p>
          <a:p>
            <a:r>
              <a:rPr lang="en-US" dirty="0" smtClean="0"/>
              <a:t>Resources</a:t>
            </a:r>
          </a:p>
          <a:p>
            <a:pPr lvl="1"/>
            <a:r>
              <a:rPr lang="en-US" dirty="0" smtClean="0"/>
              <a:t>Movement Preparation </a:t>
            </a:r>
            <a:r>
              <a:rPr lang="en-US" i="1" dirty="0"/>
              <a:t>Interactive</a:t>
            </a:r>
            <a:r>
              <a:rPr lang="en-US" dirty="0"/>
              <a:t> </a:t>
            </a:r>
            <a:r>
              <a:rPr lang="en-US" dirty="0" smtClean="0"/>
              <a:t>PDF (</a:t>
            </a:r>
            <a:r>
              <a:rPr lang="en-US" dirty="0" err="1" smtClean="0"/>
              <a:t>iPDF</a:t>
            </a:r>
            <a:r>
              <a:rPr lang="en-US" dirty="0" smtClean="0"/>
              <a:t>)</a:t>
            </a:r>
          </a:p>
          <a:p>
            <a:pPr lvl="1"/>
            <a:r>
              <a:rPr lang="en-US" dirty="0" smtClean="0"/>
              <a:t>Movement Preparation web materials </a:t>
            </a:r>
          </a:p>
        </p:txBody>
      </p:sp>
    </p:spTree>
    <p:extLst>
      <p:ext uri="{BB962C8B-B14F-4D97-AF65-F5344CB8AC3E}">
        <p14:creationId xmlns:p14="http://schemas.microsoft.com/office/powerpoint/2010/main" val="1534874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SETUP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2334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p:cNvGrpSpPr/>
          <p:nvPr/>
        </p:nvGrpSpPr>
        <p:grpSpPr>
          <a:xfrm>
            <a:off x="-1069164" y="4381500"/>
            <a:ext cx="467227" cy="598489"/>
            <a:chOff x="5109126" y="1609743"/>
            <a:chExt cx="467227" cy="598489"/>
          </a:xfrm>
        </p:grpSpPr>
        <p:sp>
          <p:nvSpPr>
            <p:cNvPr id="5" name="Oval 4"/>
            <p:cNvSpPr/>
            <p:nvPr/>
          </p:nvSpPr>
          <p:spPr>
            <a:xfrm>
              <a:off x="5109126" y="1609743"/>
              <a:ext cx="118130" cy="132914"/>
            </a:xfrm>
            <a:prstGeom prst="ellipse">
              <a:avLst/>
            </a:prstGeom>
            <a:solidFill>
              <a:srgbClr val="0000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109126" y="2075318"/>
              <a:ext cx="118130" cy="132914"/>
            </a:xfrm>
            <a:prstGeom prst="ellipse">
              <a:avLst/>
            </a:prstGeom>
            <a:solidFill>
              <a:srgbClr val="0000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458223" y="2075318"/>
              <a:ext cx="118130" cy="132914"/>
            </a:xfrm>
            <a:prstGeom prst="ellipse">
              <a:avLst/>
            </a:prstGeom>
            <a:solidFill>
              <a:srgbClr val="0000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58223" y="1609743"/>
              <a:ext cx="118130" cy="132914"/>
            </a:xfrm>
            <a:prstGeom prst="ellipse">
              <a:avLst/>
            </a:prstGeom>
            <a:solidFill>
              <a:srgbClr val="0000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5963725" y="3325514"/>
            <a:ext cx="1513002" cy="598489"/>
            <a:chOff x="5109126" y="2795076"/>
            <a:chExt cx="1513002" cy="598489"/>
          </a:xfrm>
        </p:grpSpPr>
        <p:sp>
          <p:nvSpPr>
            <p:cNvPr id="45" name="Oval 44"/>
            <p:cNvSpPr/>
            <p:nvPr/>
          </p:nvSpPr>
          <p:spPr>
            <a:xfrm>
              <a:off x="5109126"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5109126"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458223" y="3260651"/>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158787" y="3260651"/>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503998"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807320"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458223" y="2795076"/>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807320"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158787" y="2795076"/>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501284"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976840" y="1003031"/>
            <a:ext cx="1371600" cy="152508"/>
            <a:chOff x="3941233" y="516467"/>
            <a:chExt cx="1371600" cy="152508"/>
          </a:xfrm>
        </p:grpSpPr>
        <p:cxnSp>
          <p:nvCxnSpPr>
            <p:cNvPr id="3" name="Straight Connector 2"/>
            <p:cNvCxnSpPr/>
            <p:nvPr/>
          </p:nvCxnSpPr>
          <p:spPr>
            <a:xfrm>
              <a:off x="3941233" y="516467"/>
              <a:ext cx="1371600" cy="1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941233" y="668867"/>
              <a:ext cx="1371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941233" y="51646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093633" y="51647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246033" y="51649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98433" y="51650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50833" y="51651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703233" y="51652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855633" y="51653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008033" y="51655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160433" y="51656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312833" y="51657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981481" y="1562499"/>
            <a:ext cx="1371600" cy="152508"/>
            <a:chOff x="3941233" y="516467"/>
            <a:chExt cx="1371600" cy="152508"/>
          </a:xfrm>
        </p:grpSpPr>
        <p:cxnSp>
          <p:nvCxnSpPr>
            <p:cNvPr id="72" name="Straight Connector 71"/>
            <p:cNvCxnSpPr/>
            <p:nvPr/>
          </p:nvCxnSpPr>
          <p:spPr>
            <a:xfrm>
              <a:off x="3941233" y="516467"/>
              <a:ext cx="1371600" cy="1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1233" y="668867"/>
              <a:ext cx="1371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41233" y="51646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093633" y="51647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246033" y="51649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398433" y="51650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550833" y="51651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703233" y="51652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855633" y="51653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008033" y="51655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160433" y="51656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312833" y="51657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7" name="Oval 86"/>
          <p:cNvSpPr/>
          <p:nvPr/>
        </p:nvSpPr>
        <p:spPr>
          <a:xfrm>
            <a:off x="2087903" y="890822"/>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5036824" y="890822"/>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2087903" y="2969622"/>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5017263" y="2969622"/>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8" name="Group 97"/>
          <p:cNvGrpSpPr/>
          <p:nvPr/>
        </p:nvGrpSpPr>
        <p:grpSpPr>
          <a:xfrm>
            <a:off x="5922736" y="2268299"/>
            <a:ext cx="1513002" cy="598489"/>
            <a:chOff x="5109126" y="2795076"/>
            <a:chExt cx="1513002" cy="598489"/>
          </a:xfrm>
        </p:grpSpPr>
        <p:sp>
          <p:nvSpPr>
            <p:cNvPr id="99" name="Oval 98"/>
            <p:cNvSpPr/>
            <p:nvPr/>
          </p:nvSpPr>
          <p:spPr>
            <a:xfrm>
              <a:off x="5109126"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109126"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5458223" y="3260651"/>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6158787" y="3260651"/>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6503998"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807320"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458223" y="2795076"/>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5807320"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6158787" y="2795076"/>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6501284"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8" name="Straight Arrow Connector 137"/>
          <p:cNvCxnSpPr/>
          <p:nvPr/>
        </p:nvCxnSpPr>
        <p:spPr>
          <a:xfrm>
            <a:off x="6240740" y="2557380"/>
            <a:ext cx="972427" cy="63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a:off x="6298767" y="3636880"/>
            <a:ext cx="920597" cy="635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6141962" y="1067765"/>
            <a:ext cx="972427" cy="63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H="1">
            <a:off x="6110151" y="1632915"/>
            <a:ext cx="1069281" cy="63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149" name="Group 148"/>
          <p:cNvGrpSpPr/>
          <p:nvPr/>
        </p:nvGrpSpPr>
        <p:grpSpPr>
          <a:xfrm flipH="1">
            <a:off x="-951034" y="3554639"/>
            <a:ext cx="436008" cy="598489"/>
            <a:chOff x="6853185" y="4280589"/>
            <a:chExt cx="463341" cy="598489"/>
          </a:xfrm>
        </p:grpSpPr>
        <p:sp>
          <p:nvSpPr>
            <p:cNvPr id="145" name="Oval 144"/>
            <p:cNvSpPr/>
            <p:nvPr/>
          </p:nvSpPr>
          <p:spPr>
            <a:xfrm>
              <a:off x="6853185" y="4746164"/>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7198396" y="4746164"/>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6853185" y="4280589"/>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7195682" y="4280589"/>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1" name="Group 160"/>
          <p:cNvGrpSpPr/>
          <p:nvPr/>
        </p:nvGrpSpPr>
        <p:grpSpPr>
          <a:xfrm>
            <a:off x="5993455" y="4261103"/>
            <a:ext cx="556534" cy="598489"/>
            <a:chOff x="5949543" y="4261103"/>
            <a:chExt cx="556534" cy="598489"/>
          </a:xfrm>
        </p:grpSpPr>
        <p:sp>
          <p:nvSpPr>
            <p:cNvPr id="8" name="Oval 7"/>
            <p:cNvSpPr/>
            <p:nvPr/>
          </p:nvSpPr>
          <p:spPr>
            <a:xfrm>
              <a:off x="5956550"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371129"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49543" y="4261103"/>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387947" y="4261103"/>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1" name="Straight Arrow Connector 150"/>
            <p:cNvCxnSpPr/>
            <p:nvPr/>
          </p:nvCxnSpPr>
          <p:spPr>
            <a:xfrm flipH="1">
              <a:off x="6015615" y="4432300"/>
              <a:ext cx="6417" cy="27532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6092823" y="4381500"/>
              <a:ext cx="270688" cy="33924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a:off x="6085709" y="4309372"/>
              <a:ext cx="283188" cy="181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162" name="Group 161"/>
          <p:cNvGrpSpPr/>
          <p:nvPr/>
        </p:nvGrpSpPr>
        <p:grpSpPr>
          <a:xfrm flipH="1">
            <a:off x="6896398" y="4274654"/>
            <a:ext cx="573847" cy="598489"/>
            <a:chOff x="5949543" y="4261103"/>
            <a:chExt cx="556534" cy="598489"/>
          </a:xfrm>
        </p:grpSpPr>
        <p:sp>
          <p:nvSpPr>
            <p:cNvPr id="163" name="Oval 162"/>
            <p:cNvSpPr/>
            <p:nvPr/>
          </p:nvSpPr>
          <p:spPr>
            <a:xfrm>
              <a:off x="5956550"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6371129"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a:off x="5949543" y="4261103"/>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a:off x="6387947" y="4261103"/>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7" name="Straight Arrow Connector 166"/>
            <p:cNvCxnSpPr/>
            <p:nvPr/>
          </p:nvCxnSpPr>
          <p:spPr>
            <a:xfrm flipH="1">
              <a:off x="6015615" y="4432300"/>
              <a:ext cx="6417" cy="27532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a:off x="6092823" y="4381500"/>
              <a:ext cx="270688" cy="33924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a:off x="6085709" y="4309372"/>
              <a:ext cx="283188" cy="181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cxnSp>
        <p:nvCxnSpPr>
          <p:cNvPr id="171" name="Straight Arrow Connector 170"/>
          <p:cNvCxnSpPr/>
          <p:nvPr/>
        </p:nvCxnSpPr>
        <p:spPr>
          <a:xfrm>
            <a:off x="3676796" y="1019019"/>
            <a:ext cx="0" cy="194588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87" idx="6"/>
            <a:endCxn id="93" idx="2"/>
          </p:cNvCxnSpPr>
          <p:nvPr/>
        </p:nvCxnSpPr>
        <p:spPr>
          <a:xfrm>
            <a:off x="2206033" y="957279"/>
            <a:ext cx="2830791"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V="1">
            <a:off x="3829196" y="1019019"/>
            <a:ext cx="0" cy="194588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940241" y="518556"/>
            <a:ext cx="2672526" cy="369332"/>
          </a:xfrm>
          <a:prstGeom prst="rect">
            <a:avLst/>
          </a:prstGeom>
          <a:noFill/>
        </p:spPr>
        <p:txBody>
          <a:bodyPr wrap="none" rtlCol="0">
            <a:spAutoFit/>
          </a:bodyPr>
          <a:lstStyle/>
          <a:p>
            <a:r>
              <a:rPr lang="en-US" dirty="0" smtClean="0">
                <a:solidFill>
                  <a:srgbClr val="FFFF00"/>
                </a:solidFill>
              </a:rPr>
              <a:t>Dynamics  &amp; Accelerations</a:t>
            </a:r>
            <a:endParaRPr lang="en-US" dirty="0">
              <a:solidFill>
                <a:srgbClr val="FFFF00"/>
              </a:solidFill>
            </a:endParaRPr>
          </a:p>
        </p:txBody>
      </p:sp>
      <p:sp>
        <p:nvSpPr>
          <p:cNvPr id="89" name="TextBox 88"/>
          <p:cNvSpPr txBox="1"/>
          <p:nvPr/>
        </p:nvSpPr>
        <p:spPr>
          <a:xfrm>
            <a:off x="5739635" y="518556"/>
            <a:ext cx="920444" cy="369332"/>
          </a:xfrm>
          <a:prstGeom prst="rect">
            <a:avLst/>
          </a:prstGeom>
          <a:noFill/>
        </p:spPr>
        <p:txBody>
          <a:bodyPr wrap="none" rtlCol="0">
            <a:spAutoFit/>
          </a:bodyPr>
          <a:lstStyle/>
          <a:p>
            <a:r>
              <a:rPr lang="en-US" dirty="0">
                <a:solidFill>
                  <a:srgbClr val="FFFF00"/>
                </a:solidFill>
              </a:rPr>
              <a:t>L</a:t>
            </a:r>
            <a:r>
              <a:rPr lang="en-US" dirty="0" smtClean="0">
                <a:solidFill>
                  <a:srgbClr val="FFFF00"/>
                </a:solidFill>
              </a:rPr>
              <a:t>adders</a:t>
            </a:r>
            <a:endParaRPr lang="en-US" dirty="0">
              <a:solidFill>
                <a:srgbClr val="FFFF00"/>
              </a:solidFill>
            </a:endParaRPr>
          </a:p>
        </p:txBody>
      </p:sp>
      <p:sp>
        <p:nvSpPr>
          <p:cNvPr id="90" name="TextBox 89"/>
          <p:cNvSpPr txBox="1"/>
          <p:nvPr/>
        </p:nvSpPr>
        <p:spPr>
          <a:xfrm>
            <a:off x="5739635" y="1839895"/>
            <a:ext cx="856537" cy="369332"/>
          </a:xfrm>
          <a:prstGeom prst="rect">
            <a:avLst/>
          </a:prstGeom>
          <a:noFill/>
        </p:spPr>
        <p:txBody>
          <a:bodyPr wrap="none" rtlCol="0">
            <a:spAutoFit/>
          </a:bodyPr>
          <a:lstStyle/>
          <a:p>
            <a:r>
              <a:rPr lang="en-US" dirty="0" smtClean="0">
                <a:solidFill>
                  <a:srgbClr val="FFFF00"/>
                </a:solidFill>
              </a:rPr>
              <a:t>Cutting </a:t>
            </a:r>
            <a:endParaRPr lang="en-US" dirty="0">
              <a:solidFill>
                <a:srgbClr val="FFFF00"/>
              </a:solidFill>
            </a:endParaRPr>
          </a:p>
        </p:txBody>
      </p:sp>
      <p:sp>
        <p:nvSpPr>
          <p:cNvPr id="91" name="TextBox 90"/>
          <p:cNvSpPr txBox="1"/>
          <p:nvPr/>
        </p:nvSpPr>
        <p:spPr>
          <a:xfrm>
            <a:off x="1208364" y="1715007"/>
            <a:ext cx="624803" cy="369332"/>
          </a:xfrm>
          <a:prstGeom prst="rect">
            <a:avLst/>
          </a:prstGeom>
          <a:noFill/>
        </p:spPr>
        <p:txBody>
          <a:bodyPr wrap="none" rtlCol="0">
            <a:spAutoFit/>
          </a:bodyPr>
          <a:lstStyle/>
          <a:p>
            <a:r>
              <a:rPr lang="en-US" dirty="0" smtClean="0">
                <a:solidFill>
                  <a:srgbClr val="FFFF00"/>
                </a:solidFill>
              </a:rPr>
              <a:t>Core</a:t>
            </a:r>
            <a:endParaRPr lang="en-US" dirty="0">
              <a:solidFill>
                <a:srgbClr val="FFFF00"/>
              </a:solidFill>
            </a:endParaRPr>
          </a:p>
        </p:txBody>
      </p:sp>
      <p:sp>
        <p:nvSpPr>
          <p:cNvPr id="4" name="TextBox 3"/>
          <p:cNvSpPr txBox="1"/>
          <p:nvPr/>
        </p:nvSpPr>
        <p:spPr>
          <a:xfrm>
            <a:off x="1328962" y="4261103"/>
            <a:ext cx="2236510" cy="1200329"/>
          </a:xfrm>
          <a:prstGeom prst="rect">
            <a:avLst/>
          </a:prstGeom>
          <a:noFill/>
        </p:spPr>
        <p:txBody>
          <a:bodyPr wrap="none" rtlCol="0">
            <a:spAutoFit/>
          </a:bodyPr>
          <a:lstStyle/>
          <a:p>
            <a:r>
              <a:rPr lang="en-US" u="sng" dirty="0" smtClean="0">
                <a:solidFill>
                  <a:schemeClr val="bg1"/>
                </a:solidFill>
              </a:rPr>
              <a:t>Equipment </a:t>
            </a:r>
          </a:p>
          <a:p>
            <a:endParaRPr lang="en-US" dirty="0" smtClean="0">
              <a:solidFill>
                <a:schemeClr val="bg1"/>
              </a:solidFill>
            </a:endParaRPr>
          </a:p>
          <a:p>
            <a:r>
              <a:rPr lang="en-US" dirty="0" smtClean="0">
                <a:solidFill>
                  <a:schemeClr val="bg1"/>
                </a:solidFill>
              </a:rPr>
              <a:t>32 cones</a:t>
            </a:r>
          </a:p>
          <a:p>
            <a:r>
              <a:rPr lang="en-US" dirty="0" smtClean="0">
                <a:solidFill>
                  <a:schemeClr val="bg1"/>
                </a:solidFill>
              </a:rPr>
              <a:t>1-2 full length ladders</a:t>
            </a:r>
            <a:endParaRPr lang="en-US" dirty="0">
              <a:solidFill>
                <a:schemeClr val="bg1"/>
              </a:solidFill>
            </a:endParaRPr>
          </a:p>
        </p:txBody>
      </p:sp>
    </p:spTree>
    <p:extLst>
      <p:ext uri="{BB962C8B-B14F-4D97-AF65-F5344CB8AC3E}">
        <p14:creationId xmlns:p14="http://schemas.microsoft.com/office/powerpoint/2010/main" val="3574346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02902" y="1144477"/>
            <a:ext cx="2141098" cy="923330"/>
          </a:xfrm>
          <a:prstGeom prst="rect">
            <a:avLst/>
          </a:prstGeom>
          <a:noFill/>
        </p:spPr>
        <p:txBody>
          <a:bodyPr wrap="square" rtlCol="0">
            <a:spAutoFit/>
          </a:bodyPr>
          <a:lstStyle/>
          <a:p>
            <a:r>
              <a:rPr lang="en-US" dirty="0" smtClean="0"/>
              <a:t>Color Coded Levels 1,2,3</a:t>
            </a:r>
          </a:p>
          <a:p>
            <a:endParaRPr lang="en-US" dirty="0"/>
          </a:p>
        </p:txBody>
      </p:sp>
      <p:sp>
        <p:nvSpPr>
          <p:cNvPr id="9" name="Left-Right-Up Arrow 8"/>
          <p:cNvSpPr/>
          <p:nvPr/>
        </p:nvSpPr>
        <p:spPr>
          <a:xfrm rot="5400000">
            <a:off x="6319958" y="1233208"/>
            <a:ext cx="826910" cy="538978"/>
          </a:xfrm>
          <a:prstGeom prst="leftRigh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434392" y="1030170"/>
            <a:ext cx="53897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10641" y="1961567"/>
            <a:ext cx="538978"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73370" y="4956141"/>
            <a:ext cx="1928733" cy="1754327"/>
          </a:xfrm>
          <a:prstGeom prst="rect">
            <a:avLst/>
          </a:prstGeom>
          <a:noFill/>
        </p:spPr>
        <p:txBody>
          <a:bodyPr wrap="none" rtlCol="0">
            <a:spAutoFit/>
          </a:bodyPr>
          <a:lstStyle/>
          <a:p>
            <a:r>
              <a:rPr lang="en-US" dirty="0" smtClean="0"/>
              <a:t>Links to PDFs: </a:t>
            </a:r>
          </a:p>
          <a:p>
            <a:r>
              <a:rPr lang="en-US" dirty="0" smtClean="0"/>
              <a:t>Coach’s Handbook</a:t>
            </a:r>
          </a:p>
          <a:p>
            <a:r>
              <a:rPr lang="en-US" dirty="0" smtClean="0"/>
              <a:t>Athlete Info </a:t>
            </a:r>
          </a:p>
          <a:p>
            <a:r>
              <a:rPr lang="en-US" dirty="0" smtClean="0"/>
              <a:t>Parent Info</a:t>
            </a:r>
          </a:p>
          <a:p>
            <a:r>
              <a:rPr lang="en-US" dirty="0" err="1" smtClean="0"/>
              <a:t>Physicalliteracy.ca</a:t>
            </a:r>
            <a:endParaRPr lang="en-US" dirty="0" smtClean="0"/>
          </a:p>
          <a:p>
            <a:endParaRPr lang="en-US" dirty="0"/>
          </a:p>
        </p:txBody>
      </p:sp>
      <p:cxnSp>
        <p:nvCxnSpPr>
          <p:cNvPr id="17" name="Straight Arrow Connector 16"/>
          <p:cNvCxnSpPr/>
          <p:nvPr/>
        </p:nvCxnSpPr>
        <p:spPr>
          <a:xfrm flipH="1">
            <a:off x="6463924" y="5833305"/>
            <a:ext cx="5389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3005274"/>
            <a:ext cx="2236510" cy="646331"/>
          </a:xfrm>
          <a:prstGeom prst="rect">
            <a:avLst/>
          </a:prstGeom>
          <a:noFill/>
        </p:spPr>
        <p:txBody>
          <a:bodyPr wrap="none" rtlCol="0">
            <a:spAutoFit/>
          </a:bodyPr>
          <a:lstStyle/>
          <a:p>
            <a:r>
              <a:rPr lang="en-US" dirty="0" smtClean="0"/>
              <a:t>Basic progression info</a:t>
            </a:r>
          </a:p>
          <a:p>
            <a:r>
              <a:rPr lang="en-US" dirty="0" smtClean="0"/>
              <a:t> for each component </a:t>
            </a:r>
            <a:endParaRPr lang="en-US" dirty="0"/>
          </a:p>
        </p:txBody>
      </p:sp>
      <p:cxnSp>
        <p:nvCxnSpPr>
          <p:cNvPr id="23" name="Straight Arrow Connector 22"/>
          <p:cNvCxnSpPr/>
          <p:nvPr/>
        </p:nvCxnSpPr>
        <p:spPr>
          <a:xfrm flipV="1">
            <a:off x="2022976" y="2097090"/>
            <a:ext cx="562785" cy="753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022976" y="3263780"/>
            <a:ext cx="442988" cy="1180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022976" y="3651605"/>
            <a:ext cx="442988" cy="7788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890080" y="3765900"/>
            <a:ext cx="695681" cy="19494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644812" y="3005274"/>
            <a:ext cx="2447004" cy="923330"/>
          </a:xfrm>
          <a:prstGeom prst="rect">
            <a:avLst/>
          </a:prstGeom>
          <a:noFill/>
        </p:spPr>
        <p:txBody>
          <a:bodyPr wrap="none" rtlCol="0">
            <a:spAutoFit/>
          </a:bodyPr>
          <a:lstStyle/>
          <a:p>
            <a:r>
              <a:rPr lang="en-US" dirty="0" smtClean="0"/>
              <a:t>Each Component title</a:t>
            </a:r>
          </a:p>
          <a:p>
            <a:r>
              <a:rPr lang="en-US" dirty="0"/>
              <a:t>i</a:t>
            </a:r>
            <a:r>
              <a:rPr lang="en-US" dirty="0" smtClean="0"/>
              <a:t>s a link to an annotated </a:t>
            </a:r>
          </a:p>
          <a:p>
            <a:r>
              <a:rPr lang="en-US" dirty="0" smtClean="0"/>
              <a:t>PPT file (cues, why, etc.)</a:t>
            </a:r>
            <a:endParaRPr lang="en-US" dirty="0"/>
          </a:p>
        </p:txBody>
      </p:sp>
      <p:cxnSp>
        <p:nvCxnSpPr>
          <p:cNvPr id="38" name="Elbow Connector 37"/>
          <p:cNvCxnSpPr/>
          <p:nvPr/>
        </p:nvCxnSpPr>
        <p:spPr>
          <a:xfrm rot="10800000">
            <a:off x="5256786" y="2200468"/>
            <a:ext cx="1388029" cy="1019009"/>
          </a:xfrm>
          <a:prstGeom prst="bent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511736" y="20189"/>
            <a:ext cx="1980943" cy="369332"/>
          </a:xfrm>
          <a:prstGeom prst="rect">
            <a:avLst/>
          </a:prstGeom>
          <a:noFill/>
        </p:spPr>
        <p:txBody>
          <a:bodyPr wrap="none" rtlCol="0">
            <a:spAutoFit/>
          </a:bodyPr>
          <a:lstStyle/>
          <a:p>
            <a:r>
              <a:rPr lang="en-US" dirty="0" smtClean="0"/>
              <a:t>MP Interactive PDF</a:t>
            </a:r>
            <a:endParaRPr lang="en-US" dirty="0"/>
          </a:p>
        </p:txBody>
      </p:sp>
      <p:sp>
        <p:nvSpPr>
          <p:cNvPr id="19" name="TextBox 18"/>
          <p:cNvSpPr txBox="1"/>
          <p:nvPr/>
        </p:nvSpPr>
        <p:spPr>
          <a:xfrm>
            <a:off x="793035" y="940666"/>
            <a:ext cx="1258803" cy="369332"/>
          </a:xfrm>
          <a:prstGeom prst="rect">
            <a:avLst/>
          </a:prstGeom>
          <a:noFill/>
        </p:spPr>
        <p:txBody>
          <a:bodyPr wrap="none" rtlCol="0">
            <a:spAutoFit/>
          </a:bodyPr>
          <a:lstStyle/>
          <a:p>
            <a:r>
              <a:rPr lang="en-US" dirty="0" smtClean="0"/>
              <a:t>Short video </a:t>
            </a:r>
            <a:endParaRPr lang="en-US" dirty="0"/>
          </a:p>
        </p:txBody>
      </p:sp>
      <p:cxnSp>
        <p:nvCxnSpPr>
          <p:cNvPr id="20" name="Straight Arrow Connector 19"/>
          <p:cNvCxnSpPr>
            <a:stCxn id="19" idx="3"/>
          </p:cNvCxnSpPr>
          <p:nvPr/>
        </p:nvCxnSpPr>
        <p:spPr>
          <a:xfrm flipV="1">
            <a:off x="2051838" y="1118102"/>
            <a:ext cx="591647" cy="72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060" y="389521"/>
            <a:ext cx="3684995" cy="5694993"/>
          </a:xfrm>
          <a:prstGeom prst="rect">
            <a:avLst/>
          </a:prstGeom>
          <a:ln>
            <a:solidFill>
              <a:schemeClr val="tx1"/>
            </a:solidFill>
          </a:ln>
        </p:spPr>
      </p:pic>
    </p:spTree>
    <p:extLst>
      <p:ext uri="{BB962C8B-B14F-4D97-AF65-F5344CB8AC3E}">
        <p14:creationId xmlns:p14="http://schemas.microsoft.com/office/powerpoint/2010/main" val="3092787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Movement Preparation </a:t>
            </a:r>
            <a:r>
              <a:rPr lang="en-US" dirty="0" err="1" smtClean="0"/>
              <a:t>iPDF</a:t>
            </a:r>
            <a:r>
              <a:rPr lang="en-US" dirty="0" smtClean="0"/>
              <a:t/>
            </a:r>
            <a:br>
              <a:rPr lang="en-US" dirty="0" smtClean="0"/>
            </a:br>
            <a:r>
              <a:rPr lang="en-US" dirty="0" smtClean="0"/>
              <a:t>“Portable Instruction Manual”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MP </a:t>
            </a:r>
            <a:r>
              <a:rPr lang="en-US" dirty="0" err="1" smtClean="0"/>
              <a:t>iPDF</a:t>
            </a:r>
            <a:r>
              <a:rPr lang="en-US" dirty="0" smtClean="0"/>
              <a:t> shows the three MP progression levels with pictures and videos</a:t>
            </a:r>
          </a:p>
          <a:p>
            <a:r>
              <a:rPr lang="en-US" dirty="0" smtClean="0"/>
              <a:t>MP </a:t>
            </a:r>
            <a:r>
              <a:rPr lang="en-US" dirty="0" err="1" smtClean="0"/>
              <a:t>iPDF</a:t>
            </a:r>
            <a:r>
              <a:rPr lang="en-US" dirty="0" smtClean="0"/>
              <a:t> can print as a tabloid poster </a:t>
            </a:r>
          </a:p>
          <a:p>
            <a:r>
              <a:rPr lang="en-US" dirty="0" smtClean="0"/>
              <a:t>MP </a:t>
            </a:r>
            <a:r>
              <a:rPr lang="en-US" dirty="0" err="1" smtClean="0"/>
              <a:t>iPDF</a:t>
            </a:r>
            <a:r>
              <a:rPr lang="en-US" dirty="0" smtClean="0"/>
              <a:t> is platform independent but needs cellular or wireless connection </a:t>
            </a:r>
          </a:p>
          <a:p>
            <a:r>
              <a:rPr lang="en-US" dirty="0" smtClean="0"/>
              <a:t>MP </a:t>
            </a:r>
            <a:r>
              <a:rPr lang="en-US" dirty="0" err="1" smtClean="0"/>
              <a:t>iPDF</a:t>
            </a:r>
            <a:r>
              <a:rPr lang="en-US" dirty="0" smtClean="0"/>
              <a:t> has links to </a:t>
            </a:r>
          </a:p>
          <a:p>
            <a:pPr lvl="1"/>
            <a:r>
              <a:rPr lang="en-US" dirty="0" smtClean="0"/>
              <a:t>Coach’s Handbook, Athlete Info, &amp; Parent Info</a:t>
            </a:r>
          </a:p>
          <a:p>
            <a:pPr lvl="2"/>
            <a:r>
              <a:rPr lang="en-US" dirty="0" smtClean="0"/>
              <a:t>Are </a:t>
            </a:r>
            <a:r>
              <a:rPr lang="en-US" dirty="0" err="1" smtClean="0"/>
              <a:t>iPDFs</a:t>
            </a:r>
            <a:r>
              <a:rPr lang="en-US" dirty="0" smtClean="0"/>
              <a:t> as well</a:t>
            </a:r>
          </a:p>
          <a:p>
            <a:pPr lvl="1"/>
            <a:r>
              <a:rPr lang="en-US" dirty="0" smtClean="0"/>
              <a:t>Annotated PPT of each MP component</a:t>
            </a:r>
          </a:p>
          <a:p>
            <a:pPr lvl="2"/>
            <a:r>
              <a:rPr lang="en-US" dirty="0" smtClean="0"/>
              <a:t>Dynamics, Accelerations, Cutting, Ladders and Core </a:t>
            </a:r>
          </a:p>
          <a:p>
            <a:pPr lvl="2"/>
            <a:r>
              <a:rPr lang="en-US" dirty="0" smtClean="0"/>
              <a:t>Provides Cueing and Rationale for each element</a:t>
            </a:r>
          </a:p>
        </p:txBody>
      </p:sp>
    </p:spTree>
    <p:extLst>
      <p:ext uri="{BB962C8B-B14F-4D97-AF65-F5344CB8AC3E}">
        <p14:creationId xmlns:p14="http://schemas.microsoft.com/office/powerpoint/2010/main" val="2103943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8810"/>
            <a:ext cx="8229600" cy="1143000"/>
          </a:xfrm>
        </p:spPr>
        <p:txBody>
          <a:bodyPr/>
          <a:lstStyle/>
          <a:p>
            <a:r>
              <a:rPr lang="en-US" dirty="0" smtClean="0"/>
              <a:t>MP: Performance Core</a:t>
            </a:r>
            <a:endParaRPr lang="en-US" dirty="0"/>
          </a:p>
        </p:txBody>
      </p:sp>
      <p:pic>
        <p:nvPicPr>
          <p:cNvPr id="4" name="Picture 3"/>
          <p:cNvPicPr>
            <a:picLocks noChangeAspect="1"/>
          </p:cNvPicPr>
          <p:nvPr/>
        </p:nvPicPr>
        <p:blipFill>
          <a:blip r:embed="rId2"/>
          <a:stretch>
            <a:fillRect/>
          </a:stretch>
        </p:blipFill>
        <p:spPr>
          <a:xfrm>
            <a:off x="2660628" y="1078080"/>
            <a:ext cx="3669685" cy="5277799"/>
          </a:xfrm>
          <a:prstGeom prst="rect">
            <a:avLst/>
          </a:prstGeom>
        </p:spPr>
      </p:pic>
    </p:spTree>
    <p:extLst>
      <p:ext uri="{BB962C8B-B14F-4D97-AF65-F5344CB8AC3E}">
        <p14:creationId xmlns:p14="http://schemas.microsoft.com/office/powerpoint/2010/main" val="1761686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00913" y="1262409"/>
            <a:ext cx="2849886" cy="3761363"/>
          </a:xfrm>
          <a:prstGeom prst="rect">
            <a:avLst/>
          </a:prstGeom>
        </p:spPr>
      </p:pic>
      <p:sp>
        <p:nvSpPr>
          <p:cNvPr id="5" name="TextBox 4"/>
          <p:cNvSpPr txBox="1"/>
          <p:nvPr/>
        </p:nvSpPr>
        <p:spPr>
          <a:xfrm>
            <a:off x="3577488" y="4935164"/>
            <a:ext cx="1891789" cy="369332"/>
          </a:xfrm>
          <a:prstGeom prst="rect">
            <a:avLst/>
          </a:prstGeom>
          <a:noFill/>
        </p:spPr>
        <p:txBody>
          <a:bodyPr wrap="none" rtlCol="0">
            <a:spAutoFit/>
          </a:bodyPr>
          <a:lstStyle/>
          <a:p>
            <a:r>
              <a:rPr lang="en-US" dirty="0" err="1" smtClean="0">
                <a:solidFill>
                  <a:srgbClr val="F38337"/>
                </a:solidFill>
              </a:rPr>
              <a:t>Physicalliteracy.ca</a:t>
            </a:r>
            <a:endParaRPr lang="en-US" dirty="0">
              <a:solidFill>
                <a:srgbClr val="F38337"/>
              </a:solidFill>
            </a:endParaRPr>
          </a:p>
        </p:txBody>
      </p:sp>
    </p:spTree>
    <p:extLst>
      <p:ext uri="{BB962C8B-B14F-4D97-AF65-F5344CB8AC3E}">
        <p14:creationId xmlns:p14="http://schemas.microsoft.com/office/powerpoint/2010/main" val="2716814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MOVEMENT PREPARATION COMPONENTS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7863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Movement Preparation Components</a:t>
            </a:r>
            <a:endParaRPr lang="en-US" dirty="0"/>
          </a:p>
        </p:txBody>
      </p:sp>
      <p:sp>
        <p:nvSpPr>
          <p:cNvPr id="3" name="Content Placeholder 2"/>
          <p:cNvSpPr>
            <a:spLocks noGrp="1"/>
          </p:cNvSpPr>
          <p:nvPr>
            <p:ph sz="half" idx="1"/>
          </p:nvPr>
        </p:nvSpPr>
        <p:spPr>
          <a:xfrm>
            <a:off x="3073856" y="1417638"/>
            <a:ext cx="5238543" cy="5008877"/>
          </a:xfrm>
        </p:spPr>
        <p:txBody>
          <a:bodyPr>
            <a:normAutofit/>
          </a:bodyPr>
          <a:lstStyle/>
          <a:p>
            <a:r>
              <a:rPr lang="en-US" sz="4000" dirty="0" smtClean="0"/>
              <a:t>Dynamics</a:t>
            </a:r>
          </a:p>
          <a:p>
            <a:r>
              <a:rPr lang="en-US" sz="4000" dirty="0" smtClean="0"/>
              <a:t>Accelerations</a:t>
            </a:r>
          </a:p>
          <a:p>
            <a:r>
              <a:rPr lang="en-US" sz="4000" dirty="0" smtClean="0"/>
              <a:t>Cutting </a:t>
            </a:r>
          </a:p>
          <a:p>
            <a:r>
              <a:rPr lang="en-US" sz="4000" dirty="0" smtClean="0"/>
              <a:t>Ladders	</a:t>
            </a:r>
          </a:p>
          <a:p>
            <a:r>
              <a:rPr lang="en-US" sz="4000" dirty="0" smtClean="0"/>
              <a:t>Core </a:t>
            </a:r>
          </a:p>
        </p:txBody>
      </p:sp>
    </p:spTree>
    <p:extLst>
      <p:ext uri="{BB962C8B-B14F-4D97-AF65-F5344CB8AC3E}">
        <p14:creationId xmlns:p14="http://schemas.microsoft.com/office/powerpoint/2010/main" val="22149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PROGRESSION</a:t>
            </a:r>
            <a:endParaRPr lang="en-US" dirty="0"/>
          </a:p>
        </p:txBody>
      </p:sp>
      <p:sp>
        <p:nvSpPr>
          <p:cNvPr id="3" name="Content Placeholder 2"/>
          <p:cNvSpPr>
            <a:spLocks noGrp="1"/>
          </p:cNvSpPr>
          <p:nvPr>
            <p:ph idx="1"/>
          </p:nvPr>
        </p:nvSpPr>
        <p:spPr/>
        <p:txBody>
          <a:bodyPr/>
          <a:lstStyle/>
          <a:p>
            <a:pPr marL="0" indent="0">
              <a:buNone/>
            </a:pPr>
            <a:r>
              <a:rPr lang="en-US" dirty="0" smtClean="0"/>
              <a:t>Don</a:t>
            </a:r>
            <a:r>
              <a:rPr lang="fr-FR" dirty="0" smtClean="0"/>
              <a:t>’</a:t>
            </a:r>
            <a:r>
              <a:rPr lang="en-US" dirty="0" smtClean="0"/>
              <a:t>t start with the entire movement preparation, especially at younger ages.  </a:t>
            </a:r>
          </a:p>
          <a:p>
            <a:pPr marL="0" indent="0">
              <a:buNone/>
            </a:pPr>
            <a:endParaRPr lang="en-US" dirty="0"/>
          </a:p>
          <a:p>
            <a:r>
              <a:rPr lang="en-US" dirty="0"/>
              <a:t>Intro </a:t>
            </a:r>
            <a:r>
              <a:rPr lang="en-US" dirty="0" smtClean="0"/>
              <a:t>with dynamics</a:t>
            </a:r>
            <a:endParaRPr lang="en-US" dirty="0"/>
          </a:p>
          <a:p>
            <a:r>
              <a:rPr lang="en-US" dirty="0"/>
              <a:t>Intro </a:t>
            </a:r>
            <a:r>
              <a:rPr lang="en-US" dirty="0" smtClean="0"/>
              <a:t>with core</a:t>
            </a:r>
          </a:p>
          <a:p>
            <a:endParaRPr lang="en-US" dirty="0"/>
          </a:p>
          <a:p>
            <a:pPr marL="0" indent="0">
              <a:buNone/>
            </a:pPr>
            <a:r>
              <a:rPr lang="en-US" dirty="0" smtClean="0"/>
              <a:t>Then add a MP component each session</a:t>
            </a:r>
            <a:endParaRPr lang="en-US" dirty="0"/>
          </a:p>
          <a:p>
            <a:pPr marL="0" indent="0">
              <a:buNone/>
            </a:pPr>
            <a:endParaRPr lang="en-US" dirty="0"/>
          </a:p>
        </p:txBody>
      </p:sp>
    </p:spTree>
    <p:extLst>
      <p:ext uri="{BB962C8B-B14F-4D97-AF65-F5344CB8AC3E}">
        <p14:creationId xmlns:p14="http://schemas.microsoft.com/office/powerpoint/2010/main" val="3790270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5954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Dynamics Elements  </a:t>
            </a:r>
            <a:endParaRPr lang="en-US" dirty="0"/>
          </a:p>
        </p:txBody>
      </p:sp>
      <p:sp>
        <p:nvSpPr>
          <p:cNvPr id="3" name="Content Placeholder 2"/>
          <p:cNvSpPr>
            <a:spLocks noGrp="1"/>
          </p:cNvSpPr>
          <p:nvPr>
            <p:ph idx="1"/>
          </p:nvPr>
        </p:nvSpPr>
        <p:spPr>
          <a:xfrm>
            <a:off x="457200" y="1417638"/>
            <a:ext cx="8229600" cy="4708525"/>
          </a:xfrm>
        </p:spPr>
        <p:txBody>
          <a:bodyPr>
            <a:normAutofit fontScale="70000" lnSpcReduction="20000"/>
          </a:bodyPr>
          <a:lstStyle/>
          <a:p>
            <a:pPr marL="0" indent="0">
              <a:buNone/>
            </a:pPr>
            <a:endParaRPr lang="en-US" dirty="0" smtClean="0"/>
          </a:p>
          <a:p>
            <a:r>
              <a:rPr lang="en-US" dirty="0" smtClean="0"/>
              <a:t>mini </a:t>
            </a:r>
            <a:r>
              <a:rPr lang="en-US" dirty="0"/>
              <a:t>skip</a:t>
            </a:r>
            <a:r>
              <a:rPr lang="en-US" dirty="0" smtClean="0"/>
              <a:t> </a:t>
            </a:r>
          </a:p>
          <a:p>
            <a:r>
              <a:rPr lang="en-US" dirty="0" smtClean="0"/>
              <a:t>butt </a:t>
            </a:r>
            <a:r>
              <a:rPr lang="en-US" dirty="0"/>
              <a:t>kicks</a:t>
            </a:r>
            <a:r>
              <a:rPr lang="en-US" dirty="0" smtClean="0"/>
              <a:t> </a:t>
            </a:r>
          </a:p>
          <a:p>
            <a:r>
              <a:rPr lang="en-US" dirty="0" smtClean="0"/>
              <a:t>side shuffle right </a:t>
            </a:r>
          </a:p>
          <a:p>
            <a:r>
              <a:rPr lang="en-US" dirty="0" smtClean="0"/>
              <a:t>side </a:t>
            </a:r>
            <a:r>
              <a:rPr lang="en-US" dirty="0"/>
              <a:t>shuffle left</a:t>
            </a:r>
            <a:r>
              <a:rPr lang="en-US" dirty="0" smtClean="0"/>
              <a:t> </a:t>
            </a:r>
          </a:p>
          <a:p>
            <a:r>
              <a:rPr lang="en-US" dirty="0"/>
              <a:t>g</a:t>
            </a:r>
            <a:r>
              <a:rPr lang="en-US" dirty="0" smtClean="0"/>
              <a:t>rapevine</a:t>
            </a:r>
          </a:p>
          <a:p>
            <a:r>
              <a:rPr lang="en-US" dirty="0" smtClean="0"/>
              <a:t>backward </a:t>
            </a:r>
            <a:r>
              <a:rPr lang="en-US" dirty="0"/>
              <a:t>mini steps </a:t>
            </a:r>
            <a:endParaRPr lang="en-US" dirty="0" smtClean="0"/>
          </a:p>
          <a:p>
            <a:r>
              <a:rPr lang="en-US" dirty="0" smtClean="0"/>
              <a:t>fast </a:t>
            </a:r>
            <a:r>
              <a:rPr lang="en-US" dirty="0"/>
              <a:t>backward run </a:t>
            </a:r>
            <a:endParaRPr lang="en-US" dirty="0" smtClean="0"/>
          </a:p>
          <a:p>
            <a:r>
              <a:rPr lang="en-US" dirty="0" smtClean="0"/>
              <a:t>moderate </a:t>
            </a:r>
            <a:r>
              <a:rPr lang="en-US" dirty="0"/>
              <a:t>skip for height</a:t>
            </a:r>
            <a:r>
              <a:rPr lang="en-US" dirty="0" smtClean="0"/>
              <a:t> </a:t>
            </a:r>
          </a:p>
          <a:p>
            <a:r>
              <a:rPr lang="en-US" dirty="0" smtClean="0"/>
              <a:t>high </a:t>
            </a:r>
            <a:r>
              <a:rPr lang="en-US" dirty="0"/>
              <a:t>knees</a:t>
            </a:r>
            <a:r>
              <a:rPr lang="en-US" dirty="0" smtClean="0"/>
              <a:t> </a:t>
            </a:r>
            <a:r>
              <a:rPr lang="en-US" dirty="0"/>
              <a:t>continuous </a:t>
            </a:r>
            <a:endParaRPr lang="en-US" dirty="0" smtClean="0"/>
          </a:p>
          <a:p>
            <a:r>
              <a:rPr lang="en-US" dirty="0" smtClean="0"/>
              <a:t>jumps </a:t>
            </a:r>
          </a:p>
          <a:p>
            <a:r>
              <a:rPr lang="en-US" dirty="0" smtClean="0"/>
              <a:t>right </a:t>
            </a:r>
            <a:r>
              <a:rPr lang="en-US" dirty="0"/>
              <a:t>to left </a:t>
            </a:r>
            <a:r>
              <a:rPr lang="en-US" dirty="0" smtClean="0"/>
              <a:t>hops  </a:t>
            </a:r>
          </a:p>
          <a:p>
            <a:r>
              <a:rPr lang="en-US" dirty="0" smtClean="0"/>
              <a:t>knee </a:t>
            </a:r>
            <a:r>
              <a:rPr lang="en-US" dirty="0"/>
              <a:t>hug and lunge</a:t>
            </a:r>
            <a:r>
              <a:rPr lang="en-US" dirty="0" smtClean="0"/>
              <a:t> </a:t>
            </a:r>
            <a:endParaRPr lang="en-US" dirty="0"/>
          </a:p>
        </p:txBody>
      </p:sp>
    </p:spTree>
    <p:extLst>
      <p:ext uri="{BB962C8B-B14F-4D97-AF65-F5344CB8AC3E}">
        <p14:creationId xmlns:p14="http://schemas.microsoft.com/office/powerpoint/2010/main" val="26463234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Dynamics</a:t>
            </a:r>
            <a:endParaRPr lang="en-US" dirty="0"/>
          </a:p>
        </p:txBody>
      </p:sp>
      <p:sp>
        <p:nvSpPr>
          <p:cNvPr id="3" name="Content Placeholder 2"/>
          <p:cNvSpPr>
            <a:spLocks noGrp="1"/>
          </p:cNvSpPr>
          <p:nvPr>
            <p:ph idx="1"/>
          </p:nvPr>
        </p:nvSpPr>
        <p:spPr/>
        <p:txBody>
          <a:bodyPr>
            <a:normAutofit/>
          </a:bodyPr>
          <a:lstStyle/>
          <a:p>
            <a:r>
              <a:rPr lang="en-US" dirty="0" smtClean="0"/>
              <a:t>Key Objectives </a:t>
            </a:r>
          </a:p>
          <a:p>
            <a:pPr lvl="1"/>
            <a:r>
              <a:rPr lang="en-US" dirty="0" smtClean="0"/>
              <a:t>To develop motor competence in forward and backward footwork</a:t>
            </a:r>
          </a:p>
          <a:p>
            <a:pPr lvl="1"/>
            <a:r>
              <a:rPr lang="en-US" dirty="0" smtClean="0"/>
              <a:t>To develop dynamic balance</a:t>
            </a:r>
          </a:p>
          <a:p>
            <a:pPr lvl="1"/>
            <a:r>
              <a:rPr lang="en-US" dirty="0" smtClean="0"/>
              <a:t>To develop spatial awareness</a:t>
            </a:r>
          </a:p>
          <a:p>
            <a:pPr lvl="1"/>
            <a:r>
              <a:rPr lang="en-US" dirty="0" smtClean="0"/>
              <a:t>To </a:t>
            </a:r>
            <a:r>
              <a:rPr lang="en-US" dirty="0"/>
              <a:t>develop lower body strength and </a:t>
            </a:r>
            <a:r>
              <a:rPr lang="en-US" dirty="0" smtClean="0"/>
              <a:t>power</a:t>
            </a:r>
          </a:p>
          <a:p>
            <a:pPr lvl="1"/>
            <a:r>
              <a:rPr lang="en-US" dirty="0" smtClean="0"/>
              <a:t>To develop aerobic fitness  </a:t>
            </a:r>
            <a:endParaRPr lang="en-US" dirty="0"/>
          </a:p>
        </p:txBody>
      </p:sp>
    </p:spTree>
    <p:extLst>
      <p:ext uri="{BB962C8B-B14F-4D97-AF65-F5344CB8AC3E}">
        <p14:creationId xmlns:p14="http://schemas.microsoft.com/office/powerpoint/2010/main" val="21948453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Dynamics</a:t>
            </a:r>
            <a:endParaRPr lang="en-US" dirty="0"/>
          </a:p>
        </p:txBody>
      </p:sp>
      <p:sp>
        <p:nvSpPr>
          <p:cNvPr id="3" name="Oval 2"/>
          <p:cNvSpPr/>
          <p:nvPr/>
        </p:nvSpPr>
        <p:spPr>
          <a:xfrm>
            <a:off x="1724110" y="20120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4673031" y="20120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724110" y="40908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653470" y="40908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02912" y="2261792"/>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3" idx="6"/>
            <a:endCxn id="4" idx="2"/>
          </p:cNvCxnSpPr>
          <p:nvPr/>
        </p:nvCxnSpPr>
        <p:spPr>
          <a:xfrm>
            <a:off x="1980096" y="2139256"/>
            <a:ext cx="2692935" cy="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465403" y="2261792"/>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53337" y="2835501"/>
            <a:ext cx="1653518" cy="646331"/>
          </a:xfrm>
          <a:prstGeom prst="rect">
            <a:avLst/>
          </a:prstGeom>
          <a:noFill/>
        </p:spPr>
        <p:txBody>
          <a:bodyPr wrap="none" rtlCol="0">
            <a:spAutoFit/>
          </a:bodyPr>
          <a:lstStyle/>
          <a:p>
            <a:r>
              <a:rPr lang="en-US" dirty="0" smtClean="0"/>
              <a:t>Jog out as team</a:t>
            </a:r>
          </a:p>
          <a:p>
            <a:r>
              <a:rPr lang="en-US" dirty="0" smtClean="0"/>
              <a:t>“jog out” </a:t>
            </a:r>
            <a:endParaRPr lang="en-US" dirty="0"/>
          </a:p>
        </p:txBody>
      </p:sp>
      <p:sp>
        <p:nvSpPr>
          <p:cNvPr id="16" name="TextBox 15"/>
          <p:cNvSpPr txBox="1"/>
          <p:nvPr/>
        </p:nvSpPr>
        <p:spPr>
          <a:xfrm>
            <a:off x="3624039" y="2835501"/>
            <a:ext cx="2133918" cy="646331"/>
          </a:xfrm>
          <a:prstGeom prst="rect">
            <a:avLst/>
          </a:prstGeom>
          <a:noFill/>
        </p:spPr>
        <p:txBody>
          <a:bodyPr wrap="none" rtlCol="0">
            <a:spAutoFit/>
          </a:bodyPr>
          <a:lstStyle/>
          <a:p>
            <a:r>
              <a:rPr lang="en-US" dirty="0" smtClean="0"/>
              <a:t>Return doing activity </a:t>
            </a:r>
          </a:p>
          <a:p>
            <a:r>
              <a:rPr lang="en-US" dirty="0" smtClean="0"/>
              <a:t>“skip back”</a:t>
            </a:r>
            <a:endParaRPr lang="en-US" dirty="0"/>
          </a:p>
        </p:txBody>
      </p:sp>
      <p:sp>
        <p:nvSpPr>
          <p:cNvPr id="17" name="Rectangle 16"/>
          <p:cNvSpPr/>
          <p:nvPr/>
        </p:nvSpPr>
        <p:spPr>
          <a:xfrm>
            <a:off x="6031455" y="1639955"/>
            <a:ext cx="4572000" cy="3416320"/>
          </a:xfrm>
          <a:prstGeom prst="rect">
            <a:avLst/>
          </a:prstGeom>
        </p:spPr>
        <p:txBody>
          <a:bodyPr>
            <a:spAutoFit/>
          </a:bodyPr>
          <a:lstStyle/>
          <a:p>
            <a:pPr marL="342900" indent="-342900">
              <a:buFont typeface="+mj-lt"/>
              <a:buAutoNum type="arabicPeriod"/>
            </a:pPr>
            <a:r>
              <a:rPr lang="en-US" dirty="0" smtClean="0"/>
              <a:t>mini skip </a:t>
            </a:r>
          </a:p>
          <a:p>
            <a:pPr marL="342900" indent="-342900">
              <a:buFont typeface="+mj-lt"/>
              <a:buAutoNum type="arabicPeriod"/>
            </a:pPr>
            <a:r>
              <a:rPr lang="en-US" dirty="0" smtClean="0"/>
              <a:t>butt kicks </a:t>
            </a:r>
          </a:p>
          <a:p>
            <a:pPr marL="342900" indent="-342900">
              <a:buFont typeface="+mj-lt"/>
              <a:buAutoNum type="arabicPeriod"/>
            </a:pPr>
            <a:r>
              <a:rPr lang="en-US" dirty="0" smtClean="0"/>
              <a:t>side shuffle right </a:t>
            </a:r>
          </a:p>
          <a:p>
            <a:pPr marL="342900" indent="-342900">
              <a:buFont typeface="+mj-lt"/>
              <a:buAutoNum type="arabicPeriod"/>
            </a:pPr>
            <a:r>
              <a:rPr lang="en-US" dirty="0" smtClean="0"/>
              <a:t>side shuffle left </a:t>
            </a:r>
          </a:p>
          <a:p>
            <a:pPr marL="342900" indent="-342900">
              <a:buFont typeface="+mj-lt"/>
              <a:buAutoNum type="arabicPeriod"/>
            </a:pPr>
            <a:r>
              <a:rPr lang="en-US" dirty="0" smtClean="0"/>
              <a:t>grapevine</a:t>
            </a:r>
          </a:p>
          <a:p>
            <a:pPr marL="342900" indent="-342900">
              <a:buFont typeface="+mj-lt"/>
              <a:buAutoNum type="arabicPeriod"/>
            </a:pPr>
            <a:r>
              <a:rPr lang="en-US" dirty="0" smtClean="0"/>
              <a:t>backward mini steps </a:t>
            </a:r>
          </a:p>
          <a:p>
            <a:pPr marL="342900" indent="-342900">
              <a:buFont typeface="+mj-lt"/>
              <a:buAutoNum type="arabicPeriod"/>
            </a:pPr>
            <a:r>
              <a:rPr lang="en-US" dirty="0" smtClean="0"/>
              <a:t>fast backward run </a:t>
            </a:r>
          </a:p>
          <a:p>
            <a:pPr marL="342900" indent="-342900">
              <a:buFont typeface="+mj-lt"/>
              <a:buAutoNum type="arabicPeriod"/>
            </a:pPr>
            <a:r>
              <a:rPr lang="en-US" dirty="0" smtClean="0"/>
              <a:t>moderate skip for height </a:t>
            </a:r>
          </a:p>
          <a:p>
            <a:pPr marL="342900" indent="-342900">
              <a:buFont typeface="+mj-lt"/>
              <a:buAutoNum type="arabicPeriod"/>
            </a:pPr>
            <a:r>
              <a:rPr lang="en-US" dirty="0" smtClean="0"/>
              <a:t>high knees continuous </a:t>
            </a:r>
          </a:p>
          <a:p>
            <a:pPr marL="342900" indent="-342900">
              <a:buFont typeface="+mj-lt"/>
              <a:buAutoNum type="arabicPeriod"/>
            </a:pPr>
            <a:r>
              <a:rPr lang="en-US" dirty="0" smtClean="0"/>
              <a:t>jumps </a:t>
            </a:r>
          </a:p>
          <a:p>
            <a:pPr marL="342900" indent="-342900">
              <a:buFont typeface="+mj-lt"/>
              <a:buAutoNum type="arabicPeriod"/>
            </a:pPr>
            <a:r>
              <a:rPr lang="en-US" dirty="0" smtClean="0"/>
              <a:t>right to left hops  </a:t>
            </a:r>
          </a:p>
          <a:p>
            <a:pPr marL="342900" indent="-342900">
              <a:buFont typeface="+mj-lt"/>
              <a:buAutoNum type="arabicPeriod"/>
            </a:pPr>
            <a:r>
              <a:rPr lang="en-US" dirty="0" smtClean="0"/>
              <a:t>knee hug and lunge </a:t>
            </a:r>
            <a:endParaRPr lang="en-US" dirty="0"/>
          </a:p>
        </p:txBody>
      </p:sp>
      <p:cxnSp>
        <p:nvCxnSpPr>
          <p:cNvPr id="19" name="Straight Arrow Connector 18"/>
          <p:cNvCxnSpPr/>
          <p:nvPr/>
        </p:nvCxnSpPr>
        <p:spPr>
          <a:xfrm>
            <a:off x="796818" y="2139256"/>
            <a:ext cx="0" cy="22060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25431" y="1769924"/>
            <a:ext cx="1342773" cy="369332"/>
          </a:xfrm>
          <a:prstGeom prst="rect">
            <a:avLst/>
          </a:prstGeom>
          <a:noFill/>
        </p:spPr>
        <p:txBody>
          <a:bodyPr wrap="none" rtlCol="0">
            <a:spAutoFit/>
          </a:bodyPr>
          <a:lstStyle/>
          <a:p>
            <a:r>
              <a:rPr lang="en-US" dirty="0" smtClean="0"/>
              <a:t>10, 15, 20 m</a:t>
            </a:r>
            <a:endParaRPr lang="en-US" dirty="0"/>
          </a:p>
        </p:txBody>
      </p:sp>
      <p:sp>
        <p:nvSpPr>
          <p:cNvPr id="22" name="TextBox 21"/>
          <p:cNvSpPr txBox="1"/>
          <p:nvPr/>
        </p:nvSpPr>
        <p:spPr>
          <a:xfrm>
            <a:off x="788816" y="5056275"/>
            <a:ext cx="4969141" cy="923330"/>
          </a:xfrm>
          <a:prstGeom prst="rect">
            <a:avLst/>
          </a:prstGeom>
          <a:noFill/>
        </p:spPr>
        <p:txBody>
          <a:bodyPr wrap="none" rtlCol="0">
            <a:spAutoFit/>
          </a:bodyPr>
          <a:lstStyle/>
          <a:p>
            <a:r>
              <a:rPr lang="en-US" dirty="0" smtClean="0"/>
              <a:t>Level 1 – 8 activities, total distance 8x2x10 = 160 m</a:t>
            </a:r>
          </a:p>
          <a:p>
            <a:r>
              <a:rPr lang="en-US" dirty="0" smtClean="0"/>
              <a:t>Level 2 – 9 activities, total distance 9x2x15 = 270 m</a:t>
            </a:r>
          </a:p>
          <a:p>
            <a:r>
              <a:rPr lang="en-US" dirty="0" smtClean="0"/>
              <a:t>Level 3 – 9 activities, total distance 9x2x20 = 360 m </a:t>
            </a:r>
            <a:endParaRPr lang="en-US" dirty="0"/>
          </a:p>
        </p:txBody>
      </p:sp>
      <p:sp>
        <p:nvSpPr>
          <p:cNvPr id="23" name="TextBox 22"/>
          <p:cNvSpPr txBox="1"/>
          <p:nvPr/>
        </p:nvSpPr>
        <p:spPr>
          <a:xfrm>
            <a:off x="2362602" y="1799460"/>
            <a:ext cx="1969898" cy="369332"/>
          </a:xfrm>
          <a:prstGeom prst="rect">
            <a:avLst/>
          </a:prstGeom>
          <a:noFill/>
        </p:spPr>
        <p:txBody>
          <a:bodyPr wrap="none" rtlCol="0">
            <a:spAutoFit/>
          </a:bodyPr>
          <a:lstStyle/>
          <a:p>
            <a:r>
              <a:rPr lang="en-US" dirty="0" smtClean="0"/>
              <a:t>Team lines up here</a:t>
            </a:r>
            <a:endParaRPr lang="en-US" dirty="0"/>
          </a:p>
        </p:txBody>
      </p:sp>
    </p:spTree>
    <p:extLst>
      <p:ext uri="{BB962C8B-B14F-4D97-AF65-F5344CB8AC3E}">
        <p14:creationId xmlns:p14="http://schemas.microsoft.com/office/powerpoint/2010/main" val="2020606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Circular Dynamics</a:t>
            </a:r>
            <a:endParaRPr lang="en-US" dirty="0"/>
          </a:p>
        </p:txBody>
      </p:sp>
      <p:sp>
        <p:nvSpPr>
          <p:cNvPr id="3" name="Oval 2"/>
          <p:cNvSpPr/>
          <p:nvPr/>
        </p:nvSpPr>
        <p:spPr>
          <a:xfrm>
            <a:off x="2669554" y="2007285"/>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571870" y="20120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541561" y="40908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571870" y="4104301"/>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002912" y="2261792"/>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031455" y="1639955"/>
            <a:ext cx="4572000" cy="3416320"/>
          </a:xfrm>
          <a:prstGeom prst="rect">
            <a:avLst/>
          </a:prstGeom>
        </p:spPr>
        <p:txBody>
          <a:bodyPr>
            <a:spAutoFit/>
          </a:bodyPr>
          <a:lstStyle/>
          <a:p>
            <a:pPr marL="342900" indent="-342900">
              <a:buFont typeface="+mj-lt"/>
              <a:buAutoNum type="arabicPeriod"/>
            </a:pPr>
            <a:r>
              <a:rPr lang="en-US" dirty="0" smtClean="0"/>
              <a:t>mini skip </a:t>
            </a:r>
          </a:p>
          <a:p>
            <a:pPr marL="342900" indent="-342900">
              <a:buFont typeface="+mj-lt"/>
              <a:buAutoNum type="arabicPeriod"/>
            </a:pPr>
            <a:r>
              <a:rPr lang="en-US" dirty="0" smtClean="0"/>
              <a:t>butt kicks </a:t>
            </a:r>
          </a:p>
          <a:p>
            <a:pPr marL="342900" indent="-342900">
              <a:buFont typeface="+mj-lt"/>
              <a:buAutoNum type="arabicPeriod"/>
            </a:pPr>
            <a:r>
              <a:rPr lang="en-US" dirty="0" smtClean="0"/>
              <a:t>side shuffle right </a:t>
            </a:r>
          </a:p>
          <a:p>
            <a:pPr marL="342900" indent="-342900">
              <a:buFont typeface="+mj-lt"/>
              <a:buAutoNum type="arabicPeriod"/>
            </a:pPr>
            <a:r>
              <a:rPr lang="en-US" dirty="0" smtClean="0"/>
              <a:t>side shuffle left </a:t>
            </a:r>
          </a:p>
          <a:p>
            <a:pPr marL="342900" indent="-342900">
              <a:buFont typeface="+mj-lt"/>
              <a:buAutoNum type="arabicPeriod"/>
            </a:pPr>
            <a:r>
              <a:rPr lang="en-US" dirty="0" smtClean="0"/>
              <a:t>grapevine</a:t>
            </a:r>
          </a:p>
          <a:p>
            <a:pPr marL="342900" indent="-342900">
              <a:buFont typeface="+mj-lt"/>
              <a:buAutoNum type="arabicPeriod"/>
            </a:pPr>
            <a:r>
              <a:rPr lang="en-US" dirty="0" smtClean="0"/>
              <a:t>backward mini steps </a:t>
            </a:r>
          </a:p>
          <a:p>
            <a:pPr marL="342900" indent="-342900">
              <a:buFont typeface="+mj-lt"/>
              <a:buAutoNum type="arabicPeriod"/>
            </a:pPr>
            <a:r>
              <a:rPr lang="en-US" dirty="0" smtClean="0"/>
              <a:t>fast backward run </a:t>
            </a:r>
          </a:p>
          <a:p>
            <a:pPr marL="342900" indent="-342900">
              <a:buFont typeface="+mj-lt"/>
              <a:buAutoNum type="arabicPeriod"/>
            </a:pPr>
            <a:r>
              <a:rPr lang="en-US" dirty="0" smtClean="0"/>
              <a:t>moderate skip for height </a:t>
            </a:r>
          </a:p>
          <a:p>
            <a:pPr marL="342900" indent="-342900">
              <a:buFont typeface="+mj-lt"/>
              <a:buAutoNum type="arabicPeriod"/>
            </a:pPr>
            <a:r>
              <a:rPr lang="en-US" dirty="0" smtClean="0"/>
              <a:t>high knees continuous </a:t>
            </a:r>
          </a:p>
          <a:p>
            <a:pPr marL="342900" indent="-342900">
              <a:buFont typeface="+mj-lt"/>
              <a:buAutoNum type="arabicPeriod"/>
            </a:pPr>
            <a:r>
              <a:rPr lang="en-US" dirty="0" smtClean="0"/>
              <a:t>jumps </a:t>
            </a:r>
          </a:p>
          <a:p>
            <a:pPr marL="342900" indent="-342900">
              <a:buFont typeface="+mj-lt"/>
              <a:buAutoNum type="arabicPeriod"/>
            </a:pPr>
            <a:r>
              <a:rPr lang="en-US" dirty="0" smtClean="0"/>
              <a:t>right to left hops  </a:t>
            </a:r>
          </a:p>
          <a:p>
            <a:pPr marL="342900" indent="-342900">
              <a:buFont typeface="+mj-lt"/>
              <a:buAutoNum type="arabicPeriod"/>
            </a:pPr>
            <a:r>
              <a:rPr lang="en-US" dirty="0" smtClean="0"/>
              <a:t>knee hug and lunge </a:t>
            </a:r>
            <a:endParaRPr lang="en-US" dirty="0"/>
          </a:p>
        </p:txBody>
      </p:sp>
      <p:cxnSp>
        <p:nvCxnSpPr>
          <p:cNvPr id="18" name="Straight Arrow Connector 17"/>
          <p:cNvCxnSpPr/>
          <p:nvPr/>
        </p:nvCxnSpPr>
        <p:spPr>
          <a:xfrm flipV="1">
            <a:off x="2406971" y="2266509"/>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35870" y="2266509"/>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065529" y="2266509"/>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002912" y="2007285"/>
            <a:ext cx="432958"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18779" y="1593649"/>
            <a:ext cx="2210862" cy="369332"/>
          </a:xfrm>
          <a:prstGeom prst="rect">
            <a:avLst/>
          </a:prstGeom>
          <a:noFill/>
        </p:spPr>
        <p:txBody>
          <a:bodyPr wrap="none" rtlCol="0">
            <a:spAutoFit/>
          </a:bodyPr>
          <a:lstStyle/>
          <a:p>
            <a:r>
              <a:rPr lang="en-US" dirty="0" smtClean="0"/>
              <a:t>Team forms two lines </a:t>
            </a:r>
            <a:endParaRPr lang="en-US" dirty="0"/>
          </a:p>
        </p:txBody>
      </p:sp>
      <p:sp>
        <p:nvSpPr>
          <p:cNvPr id="13" name="U-Turn Arrow 12"/>
          <p:cNvSpPr/>
          <p:nvPr/>
        </p:nvSpPr>
        <p:spPr>
          <a:xfrm flipV="1">
            <a:off x="3435870" y="4358808"/>
            <a:ext cx="629659" cy="383974"/>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U-Turn Arrow 24"/>
          <p:cNvSpPr/>
          <p:nvPr/>
        </p:nvSpPr>
        <p:spPr>
          <a:xfrm flipH="1" flipV="1">
            <a:off x="2417555" y="4345309"/>
            <a:ext cx="585358" cy="383974"/>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961988" y="3093883"/>
            <a:ext cx="488648" cy="369332"/>
          </a:xfrm>
          <a:prstGeom prst="rect">
            <a:avLst/>
          </a:prstGeom>
          <a:noFill/>
        </p:spPr>
        <p:txBody>
          <a:bodyPr wrap="none" rtlCol="0">
            <a:spAutoFit/>
          </a:bodyPr>
          <a:lstStyle/>
          <a:p>
            <a:r>
              <a:rPr lang="en-US" dirty="0" smtClean="0"/>
              <a:t>Jog</a:t>
            </a:r>
            <a:endParaRPr lang="en-US" dirty="0"/>
          </a:p>
        </p:txBody>
      </p:sp>
      <p:sp>
        <p:nvSpPr>
          <p:cNvPr id="26" name="TextBox 25"/>
          <p:cNvSpPr txBox="1"/>
          <p:nvPr/>
        </p:nvSpPr>
        <p:spPr>
          <a:xfrm>
            <a:off x="4177558" y="3093883"/>
            <a:ext cx="1662985" cy="369332"/>
          </a:xfrm>
          <a:prstGeom prst="rect">
            <a:avLst/>
          </a:prstGeom>
          <a:noFill/>
        </p:spPr>
        <p:txBody>
          <a:bodyPr wrap="none" rtlCol="0">
            <a:spAutoFit/>
          </a:bodyPr>
          <a:lstStyle/>
          <a:p>
            <a:r>
              <a:rPr lang="en-US" dirty="0" smtClean="0"/>
              <a:t>Do activity back</a:t>
            </a:r>
            <a:endParaRPr lang="en-US" dirty="0"/>
          </a:p>
        </p:txBody>
      </p:sp>
      <p:sp>
        <p:nvSpPr>
          <p:cNvPr id="27" name="TextBox 26"/>
          <p:cNvSpPr txBox="1"/>
          <p:nvPr/>
        </p:nvSpPr>
        <p:spPr>
          <a:xfrm>
            <a:off x="655794" y="3093883"/>
            <a:ext cx="1662985" cy="369332"/>
          </a:xfrm>
          <a:prstGeom prst="rect">
            <a:avLst/>
          </a:prstGeom>
          <a:noFill/>
        </p:spPr>
        <p:txBody>
          <a:bodyPr wrap="none" rtlCol="0">
            <a:spAutoFit/>
          </a:bodyPr>
          <a:lstStyle/>
          <a:p>
            <a:r>
              <a:rPr lang="en-US" dirty="0" smtClean="0"/>
              <a:t>Do activity back</a:t>
            </a:r>
            <a:endParaRPr lang="en-US" dirty="0"/>
          </a:p>
        </p:txBody>
      </p:sp>
    </p:spTree>
    <p:extLst>
      <p:ext uri="{BB962C8B-B14F-4D97-AF65-F5344CB8AC3E}">
        <p14:creationId xmlns:p14="http://schemas.microsoft.com/office/powerpoint/2010/main" val="1645898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ACCELERATIONS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2309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Elements </a:t>
            </a:r>
          </a:p>
          <a:p>
            <a:r>
              <a:rPr lang="en-US" dirty="0" smtClean="0"/>
              <a:t>Drop </a:t>
            </a:r>
            <a:r>
              <a:rPr lang="en-US" dirty="0"/>
              <a:t>and Go</a:t>
            </a:r>
            <a:r>
              <a:rPr lang="en-US" dirty="0" smtClean="0"/>
              <a:t> </a:t>
            </a:r>
          </a:p>
          <a:p>
            <a:r>
              <a:rPr lang="en-US" dirty="0" err="1" smtClean="0"/>
              <a:t>Twisties</a:t>
            </a:r>
            <a:r>
              <a:rPr lang="en-US" dirty="0" smtClean="0"/>
              <a:t> </a:t>
            </a:r>
            <a:r>
              <a:rPr lang="en-US" dirty="0"/>
              <a:t>2</a:t>
            </a:r>
            <a:r>
              <a:rPr lang="en-US" dirty="0" smtClean="0"/>
              <a:t> </a:t>
            </a:r>
          </a:p>
          <a:p>
            <a:r>
              <a:rPr lang="en-US" dirty="0" err="1" smtClean="0"/>
              <a:t>Twisties</a:t>
            </a:r>
            <a:r>
              <a:rPr lang="en-US" dirty="0" smtClean="0"/>
              <a:t> </a:t>
            </a:r>
            <a:r>
              <a:rPr lang="en-US" dirty="0"/>
              <a:t>3</a:t>
            </a:r>
            <a:r>
              <a:rPr lang="en-US" dirty="0" smtClean="0"/>
              <a:t> </a:t>
            </a:r>
          </a:p>
          <a:p>
            <a:r>
              <a:rPr lang="en-US" dirty="0" smtClean="0"/>
              <a:t>222,  333, 555 </a:t>
            </a:r>
            <a:endParaRPr lang="en-US" dirty="0"/>
          </a:p>
        </p:txBody>
      </p:sp>
    </p:spTree>
    <p:extLst>
      <p:ext uri="{BB962C8B-B14F-4D97-AF65-F5344CB8AC3E}">
        <p14:creationId xmlns:p14="http://schemas.microsoft.com/office/powerpoint/2010/main" val="837926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 Preparation </a:t>
            </a:r>
            <a:endParaRPr lang="en-US" dirty="0"/>
          </a:p>
        </p:txBody>
      </p:sp>
      <p:sp>
        <p:nvSpPr>
          <p:cNvPr id="3" name="Content Placeholder 2"/>
          <p:cNvSpPr>
            <a:spLocks noGrp="1"/>
          </p:cNvSpPr>
          <p:nvPr>
            <p:ph idx="1"/>
          </p:nvPr>
        </p:nvSpPr>
        <p:spPr>
          <a:xfrm>
            <a:off x="890915" y="1964176"/>
            <a:ext cx="7515554" cy="4154316"/>
          </a:xfrm>
        </p:spPr>
        <p:txBody>
          <a:bodyPr/>
          <a:lstStyle/>
          <a:p>
            <a:pPr marL="0" indent="0">
              <a:buNone/>
            </a:pPr>
            <a:r>
              <a:rPr lang="en-US" sz="2400" u="sng" dirty="0" smtClean="0"/>
              <a:t>Objectives </a:t>
            </a:r>
          </a:p>
          <a:p>
            <a:pPr marL="0" indent="0">
              <a:buNone/>
            </a:pPr>
            <a:endParaRPr lang="en-US" sz="2400" dirty="0" smtClean="0"/>
          </a:p>
          <a:p>
            <a:pPr marL="457200" indent="-457200">
              <a:buAutoNum type="arabicPeriod"/>
            </a:pPr>
            <a:r>
              <a:rPr lang="en-US" sz="2400" b="1" dirty="0" smtClean="0"/>
              <a:t>enhance performance </a:t>
            </a:r>
            <a:r>
              <a:rPr lang="en-US" sz="2400" dirty="0" smtClean="0"/>
              <a:t> </a:t>
            </a:r>
          </a:p>
          <a:p>
            <a:pPr marL="457200" indent="-457200">
              <a:buAutoNum type="arabicPeriod"/>
            </a:pPr>
            <a:r>
              <a:rPr lang="en-US" sz="2400" b="1" dirty="0"/>
              <a:t>e</a:t>
            </a:r>
            <a:r>
              <a:rPr lang="en-US" sz="2400" b="1" dirty="0" smtClean="0"/>
              <a:t>nhance durability </a:t>
            </a:r>
          </a:p>
          <a:p>
            <a:pPr marL="457200" indent="-457200">
              <a:buAutoNum type="arabicPeriod"/>
            </a:pPr>
            <a:endParaRPr lang="en-US" sz="2400" b="1" dirty="0" smtClean="0"/>
          </a:p>
          <a:p>
            <a:pPr marL="0" indent="0">
              <a:buNone/>
            </a:pPr>
            <a:r>
              <a:rPr lang="en-US" sz="2400" dirty="0" smtClean="0"/>
              <a:t>Using well established scientific based principles of training the physiology and psychology of the player, and rooted in concept of </a:t>
            </a:r>
            <a:r>
              <a:rPr lang="en-US" sz="2400" dirty="0"/>
              <a:t>p</a:t>
            </a:r>
            <a:r>
              <a:rPr lang="en-US" sz="2400" dirty="0" smtClean="0"/>
              <a:t>hysically literacy.  </a:t>
            </a:r>
            <a:endParaRPr lang="en-US" dirty="0" smtClean="0"/>
          </a:p>
        </p:txBody>
      </p:sp>
    </p:spTree>
    <p:extLst>
      <p:ext uri="{BB962C8B-B14F-4D97-AF65-F5344CB8AC3E}">
        <p14:creationId xmlns:p14="http://schemas.microsoft.com/office/powerpoint/2010/main" val="562180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Accelerations</a:t>
            </a:r>
            <a:endParaRPr lang="en-US" dirty="0"/>
          </a:p>
        </p:txBody>
      </p:sp>
      <p:sp>
        <p:nvSpPr>
          <p:cNvPr id="3" name="Content Placeholder 2"/>
          <p:cNvSpPr>
            <a:spLocks noGrp="1"/>
          </p:cNvSpPr>
          <p:nvPr>
            <p:ph idx="1"/>
          </p:nvPr>
        </p:nvSpPr>
        <p:spPr/>
        <p:txBody>
          <a:bodyPr>
            <a:normAutofit/>
          </a:bodyPr>
          <a:lstStyle/>
          <a:p>
            <a:r>
              <a:rPr lang="en-US" dirty="0" smtClean="0"/>
              <a:t>Key Objectives </a:t>
            </a:r>
          </a:p>
          <a:p>
            <a:pPr lvl="1"/>
            <a:r>
              <a:rPr lang="en-US" dirty="0" smtClean="0"/>
              <a:t>To develop sprint performance through improved acceleration and top speed</a:t>
            </a:r>
          </a:p>
          <a:p>
            <a:pPr lvl="1"/>
            <a:r>
              <a:rPr lang="en-US" dirty="0" smtClean="0"/>
              <a:t>Develop running form</a:t>
            </a:r>
          </a:p>
          <a:p>
            <a:pPr lvl="1"/>
            <a:r>
              <a:rPr lang="en-US" dirty="0" smtClean="0"/>
              <a:t>Develop lower body power </a:t>
            </a:r>
          </a:p>
          <a:p>
            <a:pPr lvl="1"/>
            <a:r>
              <a:rPr lang="en-US" dirty="0" smtClean="0"/>
              <a:t>Develop ability to start from right or left stance </a:t>
            </a:r>
          </a:p>
          <a:p>
            <a:pPr lvl="1"/>
            <a:r>
              <a:rPr lang="en-US" dirty="0" smtClean="0"/>
              <a:t>Develop the ability to start from an unstable position</a:t>
            </a:r>
          </a:p>
          <a:p>
            <a:pPr lvl="1"/>
            <a:r>
              <a:rPr lang="en-US" dirty="0" smtClean="0"/>
              <a:t>Develop short term energy systems </a:t>
            </a:r>
          </a:p>
        </p:txBody>
      </p:sp>
    </p:spTree>
    <p:extLst>
      <p:ext uri="{BB962C8B-B14F-4D97-AF65-F5344CB8AC3E}">
        <p14:creationId xmlns:p14="http://schemas.microsoft.com/office/powerpoint/2010/main" val="761933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Accelerations </a:t>
            </a:r>
            <a:endParaRPr lang="en-US" dirty="0"/>
          </a:p>
        </p:txBody>
      </p:sp>
      <p:sp>
        <p:nvSpPr>
          <p:cNvPr id="3" name="Oval 2"/>
          <p:cNvSpPr/>
          <p:nvPr/>
        </p:nvSpPr>
        <p:spPr>
          <a:xfrm>
            <a:off x="1724110" y="20120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4673031" y="20120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724110" y="40908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653470" y="4090802"/>
            <a:ext cx="255986" cy="254507"/>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174993" y="2168792"/>
            <a:ext cx="0" cy="194588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3" idx="6"/>
            <a:endCxn id="4" idx="2"/>
          </p:cNvCxnSpPr>
          <p:nvPr/>
        </p:nvCxnSpPr>
        <p:spPr>
          <a:xfrm>
            <a:off x="1980096" y="2139256"/>
            <a:ext cx="2692935" cy="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516912" y="2313984"/>
            <a:ext cx="4572000" cy="2031325"/>
          </a:xfrm>
          <a:prstGeom prst="rect">
            <a:avLst/>
          </a:prstGeom>
        </p:spPr>
        <p:txBody>
          <a:bodyPr>
            <a:spAutoFit/>
          </a:bodyPr>
          <a:lstStyle/>
          <a:p>
            <a:r>
              <a:rPr lang="en-US" dirty="0" smtClean="0"/>
              <a:t>Drop &amp; Go</a:t>
            </a:r>
          </a:p>
          <a:p>
            <a:r>
              <a:rPr lang="en-US" dirty="0" err="1" smtClean="0"/>
              <a:t>Twisties</a:t>
            </a:r>
            <a:r>
              <a:rPr lang="en-US" dirty="0" smtClean="0"/>
              <a:t> 2</a:t>
            </a:r>
          </a:p>
          <a:p>
            <a:r>
              <a:rPr lang="en-US" dirty="0" err="1" smtClean="0"/>
              <a:t>Twisties</a:t>
            </a:r>
            <a:r>
              <a:rPr lang="en-US" dirty="0" smtClean="0"/>
              <a:t> 3</a:t>
            </a:r>
          </a:p>
          <a:p>
            <a:r>
              <a:rPr lang="en-US" dirty="0" smtClean="0"/>
              <a:t>222, 333, 555 </a:t>
            </a:r>
          </a:p>
          <a:p>
            <a:r>
              <a:rPr lang="en-US" dirty="0"/>
              <a:t>Accelerate to half way (dotted line</a:t>
            </a:r>
            <a:r>
              <a:rPr lang="en-US" dirty="0" smtClean="0"/>
              <a:t>)</a:t>
            </a:r>
          </a:p>
          <a:p>
            <a:r>
              <a:rPr lang="en-US" dirty="0" smtClean="0"/>
              <a:t> </a:t>
            </a:r>
            <a:r>
              <a:rPr lang="en-US" dirty="0"/>
              <a:t>and slow down to </a:t>
            </a:r>
            <a:r>
              <a:rPr lang="en-US" dirty="0" smtClean="0"/>
              <a:t>pylons, jog back </a:t>
            </a:r>
            <a:endParaRPr lang="en-US" dirty="0"/>
          </a:p>
          <a:p>
            <a:endParaRPr lang="en-US" dirty="0"/>
          </a:p>
        </p:txBody>
      </p:sp>
      <p:cxnSp>
        <p:nvCxnSpPr>
          <p:cNvPr id="19" name="Straight Arrow Connector 18"/>
          <p:cNvCxnSpPr/>
          <p:nvPr/>
        </p:nvCxnSpPr>
        <p:spPr>
          <a:xfrm>
            <a:off x="796818" y="2139256"/>
            <a:ext cx="0" cy="22060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25431" y="1769924"/>
            <a:ext cx="1342773" cy="369332"/>
          </a:xfrm>
          <a:prstGeom prst="rect">
            <a:avLst/>
          </a:prstGeom>
          <a:noFill/>
        </p:spPr>
        <p:txBody>
          <a:bodyPr wrap="none" rtlCol="0">
            <a:spAutoFit/>
          </a:bodyPr>
          <a:lstStyle/>
          <a:p>
            <a:r>
              <a:rPr lang="en-US" dirty="0" smtClean="0"/>
              <a:t>10, 20, </a:t>
            </a:r>
            <a:r>
              <a:rPr lang="en-US" dirty="0"/>
              <a:t>3</a:t>
            </a:r>
            <a:r>
              <a:rPr lang="en-US" dirty="0" smtClean="0"/>
              <a:t>0 m</a:t>
            </a:r>
            <a:endParaRPr lang="en-US" dirty="0"/>
          </a:p>
        </p:txBody>
      </p:sp>
      <p:sp>
        <p:nvSpPr>
          <p:cNvPr id="22" name="TextBox 21"/>
          <p:cNvSpPr txBox="1"/>
          <p:nvPr/>
        </p:nvSpPr>
        <p:spPr>
          <a:xfrm>
            <a:off x="788816" y="4879056"/>
            <a:ext cx="5829353" cy="1477328"/>
          </a:xfrm>
          <a:prstGeom prst="rect">
            <a:avLst/>
          </a:prstGeom>
          <a:noFill/>
        </p:spPr>
        <p:txBody>
          <a:bodyPr wrap="none" rtlCol="0">
            <a:spAutoFit/>
          </a:bodyPr>
          <a:lstStyle/>
          <a:p>
            <a:r>
              <a:rPr lang="en-US" dirty="0" smtClean="0"/>
              <a:t>Level 1 – 10 m by </a:t>
            </a:r>
            <a:r>
              <a:rPr lang="en-US" b="1" dirty="0" smtClean="0"/>
              <a:t>2 reps </a:t>
            </a:r>
            <a:r>
              <a:rPr lang="en-US" dirty="0" smtClean="0"/>
              <a:t>of each task, 8 sprints total, 80 m</a:t>
            </a:r>
          </a:p>
          <a:p>
            <a:r>
              <a:rPr lang="en-US" dirty="0" smtClean="0"/>
              <a:t> </a:t>
            </a:r>
          </a:p>
          <a:p>
            <a:r>
              <a:rPr lang="en-US" dirty="0" smtClean="0"/>
              <a:t>Level 2 – 20 m by </a:t>
            </a:r>
            <a:r>
              <a:rPr lang="en-US" b="1" dirty="0" smtClean="0"/>
              <a:t>3 reps </a:t>
            </a:r>
            <a:r>
              <a:rPr lang="en-US" dirty="0" smtClean="0"/>
              <a:t>of each task, 12 sprints total, 240 m</a:t>
            </a:r>
          </a:p>
          <a:p>
            <a:endParaRPr lang="en-US" dirty="0" smtClean="0"/>
          </a:p>
          <a:p>
            <a:r>
              <a:rPr lang="en-US" dirty="0" smtClean="0"/>
              <a:t>Level 3 – 30 m by </a:t>
            </a:r>
            <a:r>
              <a:rPr lang="en-US" b="1" dirty="0" smtClean="0"/>
              <a:t>4 reps </a:t>
            </a:r>
            <a:r>
              <a:rPr lang="en-US" dirty="0" smtClean="0"/>
              <a:t>of each task, 16 sprints total, 480 m </a:t>
            </a:r>
            <a:endParaRPr lang="en-US" dirty="0"/>
          </a:p>
        </p:txBody>
      </p:sp>
      <p:sp>
        <p:nvSpPr>
          <p:cNvPr id="23" name="TextBox 22"/>
          <p:cNvSpPr txBox="1"/>
          <p:nvPr/>
        </p:nvSpPr>
        <p:spPr>
          <a:xfrm>
            <a:off x="2362602" y="1799460"/>
            <a:ext cx="1969898" cy="369332"/>
          </a:xfrm>
          <a:prstGeom prst="rect">
            <a:avLst/>
          </a:prstGeom>
          <a:noFill/>
        </p:spPr>
        <p:txBody>
          <a:bodyPr wrap="none" rtlCol="0">
            <a:spAutoFit/>
          </a:bodyPr>
          <a:lstStyle/>
          <a:p>
            <a:r>
              <a:rPr lang="en-US" dirty="0" smtClean="0"/>
              <a:t>Team lines up here</a:t>
            </a:r>
            <a:endParaRPr lang="en-US" dirty="0"/>
          </a:p>
        </p:txBody>
      </p:sp>
      <p:sp>
        <p:nvSpPr>
          <p:cNvPr id="10" name="TextBox 9"/>
          <p:cNvSpPr txBox="1"/>
          <p:nvPr/>
        </p:nvSpPr>
        <p:spPr>
          <a:xfrm>
            <a:off x="5980998" y="1960203"/>
            <a:ext cx="3205888" cy="2585323"/>
          </a:xfrm>
          <a:prstGeom prst="rect">
            <a:avLst/>
          </a:prstGeom>
          <a:noFill/>
        </p:spPr>
        <p:txBody>
          <a:bodyPr wrap="none" rtlCol="0">
            <a:spAutoFit/>
          </a:bodyPr>
          <a:lstStyle/>
          <a:p>
            <a:r>
              <a:rPr lang="en-US" dirty="0" smtClean="0"/>
              <a:t>Drop and Go</a:t>
            </a:r>
          </a:p>
          <a:p>
            <a:r>
              <a:rPr lang="en-US" dirty="0"/>
              <a:t>	</a:t>
            </a:r>
            <a:r>
              <a:rPr lang="en-US" dirty="0" smtClean="0"/>
              <a:t>unbalanced start</a:t>
            </a:r>
          </a:p>
          <a:p>
            <a:r>
              <a:rPr lang="en-US" dirty="0" err="1" smtClean="0"/>
              <a:t>Twisties</a:t>
            </a:r>
            <a:r>
              <a:rPr lang="en-US" dirty="0" smtClean="0"/>
              <a:t> 2 </a:t>
            </a:r>
          </a:p>
          <a:p>
            <a:r>
              <a:rPr lang="en-US" dirty="0"/>
              <a:t>	</a:t>
            </a:r>
            <a:r>
              <a:rPr lang="en-US" dirty="0" smtClean="0"/>
              <a:t>Start of one foot back</a:t>
            </a:r>
          </a:p>
          <a:p>
            <a:r>
              <a:rPr lang="en-US" dirty="0" err="1" smtClean="0"/>
              <a:t>Twisties</a:t>
            </a:r>
            <a:r>
              <a:rPr lang="en-US" dirty="0" smtClean="0"/>
              <a:t> 3 </a:t>
            </a:r>
          </a:p>
          <a:p>
            <a:r>
              <a:rPr lang="en-US" dirty="0"/>
              <a:t>	</a:t>
            </a:r>
            <a:r>
              <a:rPr lang="en-US" dirty="0" smtClean="0"/>
              <a:t>Start of the other foot back</a:t>
            </a:r>
          </a:p>
          <a:p>
            <a:r>
              <a:rPr lang="en-US" dirty="0" smtClean="0"/>
              <a:t>2,2,2 | 3,3,3 | 5,5,5</a:t>
            </a:r>
          </a:p>
          <a:p>
            <a:r>
              <a:rPr lang="en-US" dirty="0"/>
              <a:t>	</a:t>
            </a:r>
            <a:r>
              <a:rPr lang="en-US" dirty="0" smtClean="0"/>
              <a:t>Fitness and start from </a:t>
            </a:r>
          </a:p>
          <a:p>
            <a:r>
              <a:rPr lang="en-US" dirty="0"/>
              <a:t>	</a:t>
            </a:r>
            <a:r>
              <a:rPr lang="en-US" dirty="0" smtClean="0"/>
              <a:t>unbalanced position</a:t>
            </a:r>
          </a:p>
        </p:txBody>
      </p:sp>
      <p:cxnSp>
        <p:nvCxnSpPr>
          <p:cNvPr id="11" name="Straight Connector 10"/>
          <p:cNvCxnSpPr/>
          <p:nvPr/>
        </p:nvCxnSpPr>
        <p:spPr>
          <a:xfrm>
            <a:off x="1154500" y="3211843"/>
            <a:ext cx="4143442" cy="12162"/>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327393" y="2144916"/>
            <a:ext cx="0" cy="1945886"/>
          </a:xfrm>
          <a:prstGeom prst="straightConnector1">
            <a:avLst/>
          </a:prstGeom>
          <a:ln>
            <a:solidFill>
              <a:schemeClr val="tx2">
                <a:lumMod val="40000"/>
                <a:lumOff val="60000"/>
              </a:schemeClr>
            </a:solidFill>
            <a:headEnd type="arrow"/>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98610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9415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Elements</a:t>
            </a:r>
          </a:p>
          <a:p>
            <a:r>
              <a:rPr lang="en-US" dirty="0" smtClean="0"/>
              <a:t>in-in-out-out</a:t>
            </a:r>
          </a:p>
          <a:p>
            <a:r>
              <a:rPr lang="en-US" dirty="0" smtClean="0"/>
              <a:t>icky </a:t>
            </a:r>
            <a:r>
              <a:rPr lang="en-US" dirty="0"/>
              <a:t>shuffle</a:t>
            </a:r>
            <a:r>
              <a:rPr lang="en-US" dirty="0" smtClean="0"/>
              <a:t> </a:t>
            </a:r>
          </a:p>
          <a:p>
            <a:r>
              <a:rPr lang="en-US" dirty="0" smtClean="0"/>
              <a:t>scissors </a:t>
            </a:r>
            <a:r>
              <a:rPr lang="en-US" dirty="0"/>
              <a:t>right</a:t>
            </a:r>
            <a:r>
              <a:rPr lang="en-US" dirty="0" smtClean="0"/>
              <a:t> </a:t>
            </a:r>
          </a:p>
          <a:p>
            <a:r>
              <a:rPr lang="en-US" dirty="0" smtClean="0"/>
              <a:t>scissors </a:t>
            </a:r>
            <a:r>
              <a:rPr lang="en-US" dirty="0"/>
              <a:t>left</a:t>
            </a:r>
            <a:r>
              <a:rPr lang="en-US" dirty="0" smtClean="0"/>
              <a:t> </a:t>
            </a:r>
          </a:p>
          <a:p>
            <a:r>
              <a:rPr lang="en-US" dirty="0" smtClean="0"/>
              <a:t>rapid </a:t>
            </a:r>
            <a:r>
              <a:rPr lang="en-US" dirty="0"/>
              <a:t>thru</a:t>
            </a:r>
            <a:r>
              <a:rPr lang="en-US" dirty="0" smtClean="0"/>
              <a:t> </a:t>
            </a:r>
          </a:p>
          <a:p>
            <a:r>
              <a:rPr lang="en-US" dirty="0" smtClean="0"/>
              <a:t>high </a:t>
            </a:r>
            <a:r>
              <a:rPr lang="en-US" dirty="0"/>
              <a:t>knees</a:t>
            </a:r>
            <a:r>
              <a:rPr lang="en-US" dirty="0" smtClean="0"/>
              <a:t> </a:t>
            </a:r>
          </a:p>
          <a:p>
            <a:r>
              <a:rPr lang="en-US" dirty="0" smtClean="0"/>
              <a:t>cross </a:t>
            </a:r>
            <a:r>
              <a:rPr lang="en-US" dirty="0"/>
              <a:t>outs</a:t>
            </a:r>
            <a:r>
              <a:rPr lang="en-US" dirty="0" smtClean="0"/>
              <a:t> </a:t>
            </a:r>
          </a:p>
          <a:p>
            <a:r>
              <a:rPr lang="en-US" dirty="0" err="1" smtClean="0"/>
              <a:t>twisties</a:t>
            </a:r>
            <a:r>
              <a:rPr lang="en-US" dirty="0" smtClean="0"/>
              <a:t> </a:t>
            </a:r>
          </a:p>
          <a:p>
            <a:r>
              <a:rPr lang="en-US" dirty="0" smtClean="0"/>
              <a:t>out </a:t>
            </a:r>
            <a:r>
              <a:rPr lang="en-US" dirty="0"/>
              <a:t>3 jump 2</a:t>
            </a:r>
            <a:r>
              <a:rPr lang="en-US" dirty="0" smtClean="0"/>
              <a:t> </a:t>
            </a:r>
          </a:p>
          <a:p>
            <a:r>
              <a:rPr lang="en-US" dirty="0" smtClean="0"/>
              <a:t>out </a:t>
            </a:r>
            <a:r>
              <a:rPr lang="en-US" dirty="0"/>
              <a:t>5 jump 3</a:t>
            </a:r>
            <a:r>
              <a:rPr lang="en-US" dirty="0" smtClean="0"/>
              <a:t> </a:t>
            </a:r>
          </a:p>
          <a:p>
            <a:r>
              <a:rPr lang="en-US" dirty="0" smtClean="0"/>
              <a:t>continuous </a:t>
            </a:r>
            <a:r>
              <a:rPr lang="en-US" dirty="0"/>
              <a:t>jumps</a:t>
            </a:r>
            <a:r>
              <a:rPr lang="en-US" dirty="0" smtClean="0"/>
              <a:t> </a:t>
            </a:r>
          </a:p>
          <a:p>
            <a:r>
              <a:rPr lang="en-US" dirty="0"/>
              <a:t>b</a:t>
            </a:r>
            <a:r>
              <a:rPr lang="en-US" dirty="0" smtClean="0"/>
              <a:t>ackward in-in-out-out </a:t>
            </a:r>
            <a:endParaRPr lang="en-US" dirty="0"/>
          </a:p>
        </p:txBody>
      </p:sp>
    </p:spTree>
    <p:extLst>
      <p:ext uri="{BB962C8B-B14F-4D97-AF65-F5344CB8AC3E}">
        <p14:creationId xmlns:p14="http://schemas.microsoft.com/office/powerpoint/2010/main" val="26853941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a:t>
            </a:r>
            <a:endParaRPr lang="en-US" dirty="0"/>
          </a:p>
        </p:txBody>
      </p:sp>
      <p:sp>
        <p:nvSpPr>
          <p:cNvPr id="3" name="Content Placeholder 2"/>
          <p:cNvSpPr>
            <a:spLocks noGrp="1"/>
          </p:cNvSpPr>
          <p:nvPr>
            <p:ph idx="1"/>
          </p:nvPr>
        </p:nvSpPr>
        <p:spPr/>
        <p:txBody>
          <a:bodyPr>
            <a:normAutofit/>
          </a:bodyPr>
          <a:lstStyle/>
          <a:p>
            <a:r>
              <a:rPr lang="en-US" dirty="0" smtClean="0"/>
              <a:t>Key Objectives </a:t>
            </a:r>
          </a:p>
          <a:p>
            <a:pPr lvl="1"/>
            <a:r>
              <a:rPr lang="en-US" dirty="0" smtClean="0"/>
              <a:t>To develop motor competence in footwork</a:t>
            </a:r>
          </a:p>
          <a:p>
            <a:pPr lvl="1"/>
            <a:r>
              <a:rPr lang="en-US" dirty="0" smtClean="0"/>
              <a:t>To develop  dynamic balance</a:t>
            </a:r>
          </a:p>
          <a:p>
            <a:pPr lvl="1"/>
            <a:r>
              <a:rPr lang="en-US" dirty="0" smtClean="0"/>
              <a:t>To develop spatial awareness</a:t>
            </a:r>
          </a:p>
          <a:p>
            <a:pPr lvl="1"/>
            <a:r>
              <a:rPr lang="en-US" dirty="0" smtClean="0"/>
              <a:t>To develop movement sequences</a:t>
            </a:r>
          </a:p>
          <a:p>
            <a:pPr lvl="1"/>
            <a:r>
              <a:rPr lang="en-US" dirty="0"/>
              <a:t>To develop lower body strength and power </a:t>
            </a:r>
          </a:p>
        </p:txBody>
      </p:sp>
    </p:spTree>
    <p:extLst>
      <p:ext uri="{BB962C8B-B14F-4D97-AF65-F5344CB8AC3E}">
        <p14:creationId xmlns:p14="http://schemas.microsoft.com/office/powerpoint/2010/main" val="35016237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0" name="Group 69"/>
          <p:cNvGrpSpPr/>
          <p:nvPr/>
        </p:nvGrpSpPr>
        <p:grpSpPr>
          <a:xfrm>
            <a:off x="2941202" y="2750343"/>
            <a:ext cx="3809309" cy="434278"/>
            <a:chOff x="3941233" y="516467"/>
            <a:chExt cx="1371600" cy="152508"/>
          </a:xfrm>
        </p:grpSpPr>
        <p:cxnSp>
          <p:nvCxnSpPr>
            <p:cNvPr id="3" name="Straight Connector 2"/>
            <p:cNvCxnSpPr/>
            <p:nvPr/>
          </p:nvCxnSpPr>
          <p:spPr>
            <a:xfrm>
              <a:off x="3941233" y="516467"/>
              <a:ext cx="1371600" cy="1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941233" y="668867"/>
              <a:ext cx="1371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941233" y="51646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093633" y="51647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246033" y="51649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98433" y="51650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50833" y="51651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703233" y="51652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855633" y="51653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008033" y="51655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160433" y="51656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312833" y="51657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2941202" y="3797164"/>
            <a:ext cx="3809309" cy="434278"/>
            <a:chOff x="3941233" y="516467"/>
            <a:chExt cx="1371600" cy="152508"/>
          </a:xfrm>
        </p:grpSpPr>
        <p:cxnSp>
          <p:nvCxnSpPr>
            <p:cNvPr id="72" name="Straight Connector 71"/>
            <p:cNvCxnSpPr/>
            <p:nvPr/>
          </p:nvCxnSpPr>
          <p:spPr>
            <a:xfrm>
              <a:off x="3941233" y="516467"/>
              <a:ext cx="1371600" cy="1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1233" y="668867"/>
              <a:ext cx="1371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41233" y="51646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093633" y="51647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246033" y="51649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398433" y="51650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550833" y="51651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703233" y="51652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855633" y="51653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008033" y="51655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160433" y="51656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312833" y="51657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Ladders</a:t>
            </a:r>
            <a:endParaRPr lang="en-US" dirty="0"/>
          </a:p>
        </p:txBody>
      </p:sp>
      <p:grpSp>
        <p:nvGrpSpPr>
          <p:cNvPr id="88" name="Group 87"/>
          <p:cNvGrpSpPr/>
          <p:nvPr/>
        </p:nvGrpSpPr>
        <p:grpSpPr>
          <a:xfrm>
            <a:off x="2941202" y="4837382"/>
            <a:ext cx="3809309" cy="434278"/>
            <a:chOff x="3941233" y="516467"/>
            <a:chExt cx="1371600" cy="152508"/>
          </a:xfrm>
        </p:grpSpPr>
        <p:cxnSp>
          <p:nvCxnSpPr>
            <p:cNvPr id="89" name="Straight Connector 88"/>
            <p:cNvCxnSpPr/>
            <p:nvPr/>
          </p:nvCxnSpPr>
          <p:spPr>
            <a:xfrm>
              <a:off x="3941233" y="516467"/>
              <a:ext cx="1371600" cy="1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941233" y="668867"/>
              <a:ext cx="1371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3941233" y="51646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4093633" y="51647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46033" y="51649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4398433" y="51650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550833" y="51651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4703233" y="516527"/>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55633" y="516539"/>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008033" y="516551"/>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160433" y="516563"/>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312833" y="516575"/>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0" y="2008481"/>
            <a:ext cx="2521055" cy="646331"/>
          </a:xfrm>
          <a:prstGeom prst="rect">
            <a:avLst/>
          </a:prstGeom>
          <a:noFill/>
        </p:spPr>
        <p:txBody>
          <a:bodyPr wrap="none" rtlCol="0">
            <a:spAutoFit/>
          </a:bodyPr>
          <a:lstStyle/>
          <a:p>
            <a:pPr algn="ctr"/>
            <a:r>
              <a:rPr lang="en-US" dirty="0" smtClean="0"/>
              <a:t>Team equally distributed</a:t>
            </a:r>
          </a:p>
          <a:p>
            <a:pPr algn="ctr"/>
            <a:r>
              <a:rPr lang="en-US" dirty="0" smtClean="0"/>
              <a:t> between ladders</a:t>
            </a:r>
            <a:endParaRPr lang="en-US" dirty="0"/>
          </a:p>
        </p:txBody>
      </p:sp>
      <p:sp>
        <p:nvSpPr>
          <p:cNvPr id="10" name="TextBox 9"/>
          <p:cNvSpPr txBox="1"/>
          <p:nvPr/>
        </p:nvSpPr>
        <p:spPr>
          <a:xfrm>
            <a:off x="2029628" y="2638073"/>
            <a:ext cx="739994" cy="646331"/>
          </a:xfrm>
          <a:prstGeom prst="rect">
            <a:avLst/>
          </a:prstGeom>
          <a:noFill/>
        </p:spPr>
        <p:txBody>
          <a:bodyPr wrap="none" rtlCol="0">
            <a:spAutoFit/>
          </a:bodyPr>
          <a:lstStyle/>
          <a:p>
            <a:r>
              <a:rPr lang="en-US" dirty="0" smtClean="0"/>
              <a:t>Start</a:t>
            </a:r>
          </a:p>
          <a:p>
            <a:r>
              <a:rPr lang="en-US" dirty="0" smtClean="0"/>
              <a:t>Line 1 </a:t>
            </a:r>
            <a:endParaRPr lang="en-US" dirty="0"/>
          </a:p>
        </p:txBody>
      </p:sp>
      <p:sp>
        <p:nvSpPr>
          <p:cNvPr id="117" name="TextBox 116"/>
          <p:cNvSpPr txBox="1"/>
          <p:nvPr/>
        </p:nvSpPr>
        <p:spPr>
          <a:xfrm>
            <a:off x="2037743" y="3694096"/>
            <a:ext cx="739994" cy="646331"/>
          </a:xfrm>
          <a:prstGeom prst="rect">
            <a:avLst/>
          </a:prstGeom>
          <a:noFill/>
        </p:spPr>
        <p:txBody>
          <a:bodyPr wrap="none" rtlCol="0">
            <a:spAutoFit/>
          </a:bodyPr>
          <a:lstStyle/>
          <a:p>
            <a:r>
              <a:rPr lang="en-US" dirty="0" smtClean="0"/>
              <a:t>Start</a:t>
            </a:r>
          </a:p>
          <a:p>
            <a:r>
              <a:rPr lang="en-US" dirty="0" smtClean="0"/>
              <a:t>Line 2 </a:t>
            </a:r>
            <a:endParaRPr lang="en-US" dirty="0"/>
          </a:p>
        </p:txBody>
      </p:sp>
      <p:sp>
        <p:nvSpPr>
          <p:cNvPr id="118" name="TextBox 117"/>
          <p:cNvSpPr txBox="1"/>
          <p:nvPr/>
        </p:nvSpPr>
        <p:spPr>
          <a:xfrm>
            <a:off x="2045858" y="4779655"/>
            <a:ext cx="739994" cy="646331"/>
          </a:xfrm>
          <a:prstGeom prst="rect">
            <a:avLst/>
          </a:prstGeom>
          <a:noFill/>
        </p:spPr>
        <p:txBody>
          <a:bodyPr wrap="none" rtlCol="0">
            <a:spAutoFit/>
          </a:bodyPr>
          <a:lstStyle/>
          <a:p>
            <a:r>
              <a:rPr lang="en-US" dirty="0" smtClean="0"/>
              <a:t>Start</a:t>
            </a:r>
          </a:p>
          <a:p>
            <a:r>
              <a:rPr lang="en-US" dirty="0" smtClean="0"/>
              <a:t>Line 3 </a:t>
            </a:r>
            <a:endParaRPr lang="en-US" dirty="0"/>
          </a:p>
        </p:txBody>
      </p:sp>
      <p:cxnSp>
        <p:nvCxnSpPr>
          <p:cNvPr id="15" name="Straight Arrow Connector 14"/>
          <p:cNvCxnSpPr/>
          <p:nvPr/>
        </p:nvCxnSpPr>
        <p:spPr>
          <a:xfrm>
            <a:off x="3115679" y="2938879"/>
            <a:ext cx="3381471" cy="29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3115679" y="4021677"/>
            <a:ext cx="3381471" cy="29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3115679" y="5045403"/>
            <a:ext cx="3381471" cy="29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Curved Left Arrow 15"/>
          <p:cNvSpPr/>
          <p:nvPr/>
        </p:nvSpPr>
        <p:spPr>
          <a:xfrm>
            <a:off x="6940137" y="2938879"/>
            <a:ext cx="251027" cy="48735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 name="Curved Left Arrow 120"/>
          <p:cNvSpPr/>
          <p:nvPr/>
        </p:nvSpPr>
        <p:spPr>
          <a:xfrm>
            <a:off x="6895839" y="3987458"/>
            <a:ext cx="251027" cy="48735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 name="Curved Left Arrow 121"/>
          <p:cNvSpPr/>
          <p:nvPr/>
        </p:nvSpPr>
        <p:spPr>
          <a:xfrm>
            <a:off x="6881073" y="5036037"/>
            <a:ext cx="251027" cy="48735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 name="Oval 122"/>
          <p:cNvSpPr/>
          <p:nvPr/>
        </p:nvSpPr>
        <p:spPr>
          <a:xfrm>
            <a:off x="4151907" y="2442572"/>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592854" y="1448910"/>
            <a:ext cx="1236236" cy="646331"/>
          </a:xfrm>
          <a:prstGeom prst="rect">
            <a:avLst/>
          </a:prstGeom>
          <a:noFill/>
        </p:spPr>
        <p:txBody>
          <a:bodyPr wrap="none" rtlCol="0">
            <a:spAutoFit/>
          </a:bodyPr>
          <a:lstStyle/>
          <a:p>
            <a:pPr algn="ctr"/>
            <a:r>
              <a:rPr lang="en-US" dirty="0" smtClean="0"/>
              <a:t>2</a:t>
            </a:r>
            <a:r>
              <a:rPr lang="en-US" baseline="30000" dirty="0" smtClean="0"/>
              <a:t>nd</a:t>
            </a:r>
            <a:r>
              <a:rPr lang="en-US" dirty="0"/>
              <a:t> </a:t>
            </a:r>
            <a:r>
              <a:rPr lang="en-US" dirty="0" smtClean="0"/>
              <a:t>Person</a:t>
            </a:r>
          </a:p>
          <a:p>
            <a:pPr algn="ctr"/>
            <a:r>
              <a:rPr lang="en-US" dirty="0" smtClean="0"/>
              <a:t> Start Point</a:t>
            </a:r>
            <a:endParaRPr lang="en-US" dirty="0"/>
          </a:p>
        </p:txBody>
      </p:sp>
      <p:sp>
        <p:nvSpPr>
          <p:cNvPr id="6" name="Down Arrow 5"/>
          <p:cNvSpPr/>
          <p:nvPr/>
        </p:nvSpPr>
        <p:spPr>
          <a:xfrm>
            <a:off x="4151907" y="2021401"/>
            <a:ext cx="118130" cy="3473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085402" y="3191852"/>
            <a:ext cx="825203" cy="369332"/>
          </a:xfrm>
          <a:prstGeom prst="rect">
            <a:avLst/>
          </a:prstGeom>
          <a:noFill/>
        </p:spPr>
        <p:txBody>
          <a:bodyPr wrap="none" rtlCol="0">
            <a:spAutoFit/>
          </a:bodyPr>
          <a:lstStyle/>
          <a:p>
            <a:r>
              <a:rPr lang="en-US" dirty="0" smtClean="0"/>
              <a:t>Return</a:t>
            </a:r>
            <a:endParaRPr lang="en-US" dirty="0"/>
          </a:p>
        </p:txBody>
      </p:sp>
    </p:spTree>
    <p:extLst>
      <p:ext uri="{BB962C8B-B14F-4D97-AF65-F5344CB8AC3E}">
        <p14:creationId xmlns:p14="http://schemas.microsoft.com/office/powerpoint/2010/main" val="2043405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340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a:t>
            </a:r>
            <a:endParaRPr lang="en-US" dirty="0"/>
          </a:p>
        </p:txBody>
      </p:sp>
      <p:sp>
        <p:nvSpPr>
          <p:cNvPr id="3" name="Content Placeholder 2"/>
          <p:cNvSpPr>
            <a:spLocks noGrp="1"/>
          </p:cNvSpPr>
          <p:nvPr>
            <p:ph idx="1"/>
          </p:nvPr>
        </p:nvSpPr>
        <p:spPr/>
        <p:txBody>
          <a:bodyPr>
            <a:normAutofit/>
          </a:bodyPr>
          <a:lstStyle/>
          <a:p>
            <a:r>
              <a:rPr lang="en-US" dirty="0"/>
              <a:t>W</a:t>
            </a:r>
            <a:r>
              <a:rPr lang="en-US" dirty="0" smtClean="0"/>
              <a:t>eave </a:t>
            </a:r>
            <a:r>
              <a:rPr lang="en-US" dirty="0"/>
              <a:t>right</a:t>
            </a:r>
            <a:r>
              <a:rPr lang="en-US" dirty="0" smtClean="0"/>
              <a:t> </a:t>
            </a:r>
          </a:p>
          <a:p>
            <a:r>
              <a:rPr lang="en-US" dirty="0"/>
              <a:t>W</a:t>
            </a:r>
            <a:r>
              <a:rPr lang="en-US" dirty="0" smtClean="0"/>
              <a:t>eave </a:t>
            </a:r>
            <a:r>
              <a:rPr lang="en-US" dirty="0"/>
              <a:t>left</a:t>
            </a:r>
            <a:r>
              <a:rPr lang="en-US" dirty="0" smtClean="0"/>
              <a:t> </a:t>
            </a:r>
          </a:p>
          <a:p>
            <a:r>
              <a:rPr lang="en-US" dirty="0"/>
              <a:t>B</a:t>
            </a:r>
            <a:r>
              <a:rPr lang="en-US" dirty="0" smtClean="0"/>
              <a:t>ox </a:t>
            </a:r>
            <a:r>
              <a:rPr lang="en-US" dirty="0"/>
              <a:t>left </a:t>
            </a:r>
            <a:r>
              <a:rPr lang="en-US" dirty="0" smtClean="0"/>
              <a:t> </a:t>
            </a:r>
          </a:p>
          <a:p>
            <a:r>
              <a:rPr lang="en-US" dirty="0"/>
              <a:t>B</a:t>
            </a:r>
            <a:r>
              <a:rPr lang="en-US" dirty="0" smtClean="0"/>
              <a:t>ox </a:t>
            </a:r>
            <a:r>
              <a:rPr lang="en-US" dirty="0"/>
              <a:t>right</a:t>
            </a:r>
            <a:r>
              <a:rPr lang="en-US" dirty="0" smtClean="0"/>
              <a:t> </a:t>
            </a:r>
            <a:endParaRPr lang="en-US" dirty="0"/>
          </a:p>
        </p:txBody>
      </p:sp>
    </p:spTree>
    <p:extLst>
      <p:ext uri="{BB962C8B-B14F-4D97-AF65-F5344CB8AC3E}">
        <p14:creationId xmlns:p14="http://schemas.microsoft.com/office/powerpoint/2010/main" val="1876475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768" t="19911" r="3755" b="6142"/>
          <a:stretch/>
        </p:blipFill>
        <p:spPr>
          <a:xfrm>
            <a:off x="3721089" y="4568820"/>
            <a:ext cx="3086147" cy="1729832"/>
          </a:xfrm>
          <a:prstGeom prst="rect">
            <a:avLst/>
          </a:prstGeom>
        </p:spPr>
      </p:pic>
      <p:sp>
        <p:nvSpPr>
          <p:cNvPr id="2" name="Title 1"/>
          <p:cNvSpPr>
            <a:spLocks noGrp="1"/>
          </p:cNvSpPr>
          <p:nvPr>
            <p:ph type="title"/>
          </p:nvPr>
        </p:nvSpPr>
        <p:spPr/>
        <p:txBody>
          <a:bodyPr/>
          <a:lstStyle/>
          <a:p>
            <a:r>
              <a:rPr lang="en-US" dirty="0" smtClean="0"/>
              <a:t>Cutting Objectives</a:t>
            </a:r>
            <a:endParaRPr lang="en-US" dirty="0"/>
          </a:p>
        </p:txBody>
      </p:sp>
      <p:sp>
        <p:nvSpPr>
          <p:cNvPr id="3" name="Content Placeholder 2"/>
          <p:cNvSpPr>
            <a:spLocks noGrp="1"/>
          </p:cNvSpPr>
          <p:nvPr>
            <p:ph idx="1"/>
          </p:nvPr>
        </p:nvSpPr>
        <p:spPr>
          <a:xfrm>
            <a:off x="486732" y="847020"/>
            <a:ext cx="8686800" cy="4525963"/>
          </a:xfrm>
        </p:spPr>
        <p:txBody>
          <a:bodyPr>
            <a:normAutofit/>
          </a:bodyPr>
          <a:lstStyle/>
          <a:p>
            <a:pPr marL="0" indent="0">
              <a:buNone/>
            </a:pPr>
            <a:endParaRPr lang="en-US" b="1" dirty="0" smtClean="0"/>
          </a:p>
          <a:p>
            <a:r>
              <a:rPr lang="en-US" dirty="0" smtClean="0"/>
              <a:t>Develop motor competence in change of direction from R to L, L to R for forward, diagonal and backward directions</a:t>
            </a:r>
          </a:p>
          <a:p>
            <a:r>
              <a:rPr lang="en-US" dirty="0" smtClean="0"/>
              <a:t>Reduce asymmetry in movement proficiency</a:t>
            </a:r>
          </a:p>
          <a:p>
            <a:pPr lvl="1"/>
            <a:r>
              <a:rPr lang="en-US" dirty="0"/>
              <a:t>Higher level of performance </a:t>
            </a:r>
          </a:p>
          <a:p>
            <a:pPr lvl="1"/>
            <a:r>
              <a:rPr lang="en-US" dirty="0"/>
              <a:t>Lower injury risk </a:t>
            </a:r>
          </a:p>
          <a:p>
            <a:pPr marL="0" indent="0">
              <a:buNone/>
            </a:pPr>
            <a:r>
              <a:rPr lang="en-US" dirty="0" smtClean="0"/>
              <a:t> </a:t>
            </a:r>
          </a:p>
          <a:p>
            <a:endParaRPr lang="en-US" dirty="0" smtClean="0"/>
          </a:p>
        </p:txBody>
      </p:sp>
      <p:pic>
        <p:nvPicPr>
          <p:cNvPr id="5" name="Picture 4"/>
          <p:cNvPicPr>
            <a:picLocks noChangeAspect="1"/>
          </p:cNvPicPr>
          <p:nvPr/>
        </p:nvPicPr>
        <p:blipFill rotWithShape="1">
          <a:blip r:embed="rId4"/>
          <a:srcRect l="33428" t="14357" r="33952" b="7454"/>
          <a:stretch/>
        </p:blipFill>
        <p:spPr>
          <a:xfrm>
            <a:off x="6792471" y="4583345"/>
            <a:ext cx="1273634" cy="1712990"/>
          </a:xfrm>
          <a:prstGeom prst="rect">
            <a:avLst/>
          </a:prstGeom>
        </p:spPr>
      </p:pic>
      <p:pic>
        <p:nvPicPr>
          <p:cNvPr id="6" name="Picture 5"/>
          <p:cNvPicPr>
            <a:picLocks noChangeAspect="1"/>
          </p:cNvPicPr>
          <p:nvPr/>
        </p:nvPicPr>
        <p:blipFill rotWithShape="1">
          <a:blip r:embed="rId5"/>
          <a:srcRect l="7428" t="14232" r="23617" b="10670"/>
          <a:stretch/>
        </p:blipFill>
        <p:spPr>
          <a:xfrm>
            <a:off x="919192" y="4583345"/>
            <a:ext cx="2831429" cy="1715307"/>
          </a:xfrm>
          <a:prstGeom prst="rect">
            <a:avLst/>
          </a:prstGeom>
        </p:spPr>
      </p:pic>
    </p:spTree>
    <p:extLst>
      <p:ext uri="{BB962C8B-B14F-4D97-AF65-F5344CB8AC3E}">
        <p14:creationId xmlns:p14="http://schemas.microsoft.com/office/powerpoint/2010/main" val="29463124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WEAVEs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238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dirty="0" smtClean="0"/>
              <a:t>How is MP different than warm-up?</a:t>
            </a:r>
            <a:endParaRPr lang="en-US" dirty="0"/>
          </a:p>
        </p:txBody>
      </p:sp>
      <p:sp>
        <p:nvSpPr>
          <p:cNvPr id="5" name="Content Placeholder 4"/>
          <p:cNvSpPr>
            <a:spLocks noGrp="1"/>
          </p:cNvSpPr>
          <p:nvPr>
            <p:ph idx="1"/>
          </p:nvPr>
        </p:nvSpPr>
        <p:spPr>
          <a:xfrm>
            <a:off x="339070" y="1253922"/>
            <a:ext cx="8229600" cy="4525963"/>
          </a:xfrm>
        </p:spPr>
        <p:txBody>
          <a:bodyPr>
            <a:normAutofit fontScale="92500"/>
          </a:bodyPr>
          <a:lstStyle/>
          <a:p>
            <a:r>
              <a:rPr lang="en-US" sz="2400" dirty="0" smtClean="0"/>
              <a:t>Initially, we used </a:t>
            </a:r>
            <a:r>
              <a:rPr lang="en-US" sz="2400" b="1" dirty="0" smtClean="0"/>
              <a:t>warm-up and cool-down </a:t>
            </a:r>
            <a:r>
              <a:rPr lang="en-US" sz="2400" dirty="0" smtClean="0"/>
              <a:t>approaches to prepare body for immediate action (game or training) – literally warming the body or “breaking a sweat” in the early years. </a:t>
            </a:r>
          </a:p>
          <a:p>
            <a:r>
              <a:rPr lang="en-US" sz="2400" dirty="0" smtClean="0"/>
              <a:t>Then we progressed to </a:t>
            </a:r>
            <a:r>
              <a:rPr lang="en-US" sz="2400" b="1" dirty="0" smtClean="0"/>
              <a:t>dynamic warm up </a:t>
            </a:r>
            <a:r>
              <a:rPr lang="en-US" sz="2400" dirty="0" smtClean="0"/>
              <a:t>which really focused on prepping both the muscles (heart and skeletal) and brain for immediate action. </a:t>
            </a:r>
          </a:p>
          <a:p>
            <a:r>
              <a:rPr lang="en-US" sz="2400" dirty="0" smtClean="0"/>
              <a:t>At this stage, the term “neuromuscular” training arose to recognize that preparation is both brain and muscle.  </a:t>
            </a:r>
          </a:p>
          <a:p>
            <a:r>
              <a:rPr lang="en-US" sz="2400" dirty="0" smtClean="0"/>
              <a:t>MP is a term which embodies both warm-up and dynamic warm-up concepts (brain and muscle training), but also adds the dimension of </a:t>
            </a:r>
            <a:r>
              <a:rPr lang="en-US" sz="2400" b="1" u="sng" dirty="0" smtClean="0"/>
              <a:t>accumulating</a:t>
            </a:r>
            <a:r>
              <a:rPr lang="en-US" sz="2400" dirty="0" smtClean="0"/>
              <a:t> benefit.  MP is not just for the immediate activity. </a:t>
            </a:r>
            <a:endParaRPr lang="en-US" sz="2400" dirty="0"/>
          </a:p>
        </p:txBody>
      </p:sp>
      <p:graphicFrame>
        <p:nvGraphicFramePr>
          <p:cNvPr id="6" name="Content Placeholder 3"/>
          <p:cNvGraphicFramePr>
            <a:graphicFrameLocks/>
          </p:cNvGraphicFramePr>
          <p:nvPr>
            <p:extLst>
              <p:ext uri="{D42A27DB-BD31-4B8C-83A1-F6EECF244321}">
                <p14:modId xmlns:p14="http://schemas.microsoft.com/office/powerpoint/2010/main" val="2164903014"/>
              </p:ext>
            </p:extLst>
          </p:nvPr>
        </p:nvGraphicFramePr>
        <p:xfrm>
          <a:off x="2164002" y="4741620"/>
          <a:ext cx="5060640" cy="2881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2858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8" name="Group 97"/>
          <p:cNvGrpSpPr/>
          <p:nvPr/>
        </p:nvGrpSpPr>
        <p:grpSpPr>
          <a:xfrm>
            <a:off x="1838255" y="2510600"/>
            <a:ext cx="5478278" cy="2111858"/>
            <a:chOff x="5109126" y="2795076"/>
            <a:chExt cx="1513002" cy="598489"/>
          </a:xfrm>
        </p:grpSpPr>
        <p:sp>
          <p:nvSpPr>
            <p:cNvPr id="99" name="Oval 98"/>
            <p:cNvSpPr/>
            <p:nvPr/>
          </p:nvSpPr>
          <p:spPr>
            <a:xfrm>
              <a:off x="5109126"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5109126"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5458223" y="3260651"/>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6158787" y="3260651"/>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6503998"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807320" y="3260651"/>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458223" y="2795076"/>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5807320"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6158787" y="2795076"/>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6501284" y="2795076"/>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0" name="Title 179"/>
          <p:cNvSpPr>
            <a:spLocks noGrp="1"/>
          </p:cNvSpPr>
          <p:nvPr>
            <p:ph type="title"/>
          </p:nvPr>
        </p:nvSpPr>
        <p:spPr/>
        <p:txBody>
          <a:bodyPr/>
          <a:lstStyle/>
          <a:p>
            <a:r>
              <a:rPr lang="en-US" dirty="0" smtClean="0"/>
              <a:t>Weave</a:t>
            </a:r>
            <a:endParaRPr lang="en-US" dirty="0"/>
          </a:p>
        </p:txBody>
      </p:sp>
      <p:cxnSp>
        <p:nvCxnSpPr>
          <p:cNvPr id="182" name="Straight Arrow Connector 181"/>
          <p:cNvCxnSpPr/>
          <p:nvPr/>
        </p:nvCxnSpPr>
        <p:spPr>
          <a:xfrm flipH="1">
            <a:off x="1683351" y="2510600"/>
            <a:ext cx="14766" cy="18755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flipV="1">
            <a:off x="2421665" y="2979607"/>
            <a:ext cx="487286" cy="1052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flipV="1">
            <a:off x="4995730" y="2979607"/>
            <a:ext cx="487286" cy="1052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a:off x="3721095" y="2979607"/>
            <a:ext cx="516819" cy="1052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a:off x="6236095" y="2979607"/>
            <a:ext cx="516819" cy="1052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3" name="Elbow Connector 192"/>
          <p:cNvCxnSpPr/>
          <p:nvPr/>
        </p:nvCxnSpPr>
        <p:spPr>
          <a:xfrm rot="10800000">
            <a:off x="2017946" y="1938214"/>
            <a:ext cx="5552110" cy="2259541"/>
          </a:xfrm>
          <a:prstGeom prst="bentConnector3">
            <a:avLst>
              <a:gd name="adj1" fmla="val 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1535688" y="2510600"/>
            <a:ext cx="324857" cy="0"/>
          </a:xfrm>
          <a:prstGeom prst="line">
            <a:avLst/>
          </a:prstGeom>
        </p:spPr>
        <p:style>
          <a:lnRef idx="2">
            <a:schemeClr val="accent1"/>
          </a:lnRef>
          <a:fillRef idx="0">
            <a:schemeClr val="accent1"/>
          </a:fillRef>
          <a:effectRef idx="1">
            <a:schemeClr val="accent1"/>
          </a:effectRef>
          <a:fontRef idx="minor">
            <a:schemeClr val="tx1"/>
          </a:fontRef>
        </p:style>
      </p:cxnSp>
      <p:sp>
        <p:nvSpPr>
          <p:cNvPr id="204" name="Notched Right Arrow 203"/>
          <p:cNvSpPr/>
          <p:nvPr/>
        </p:nvSpPr>
        <p:spPr>
          <a:xfrm>
            <a:off x="2908951" y="5360870"/>
            <a:ext cx="2996691" cy="635034"/>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Weave Left </a:t>
            </a:r>
            <a:endParaRPr lang="en-US" dirty="0"/>
          </a:p>
        </p:txBody>
      </p:sp>
      <p:sp>
        <p:nvSpPr>
          <p:cNvPr id="215" name="TextBox 214"/>
          <p:cNvSpPr txBox="1"/>
          <p:nvPr/>
        </p:nvSpPr>
        <p:spPr>
          <a:xfrm>
            <a:off x="1418130" y="5055455"/>
            <a:ext cx="1199630" cy="646331"/>
          </a:xfrm>
          <a:prstGeom prst="rect">
            <a:avLst/>
          </a:prstGeom>
          <a:noFill/>
        </p:spPr>
        <p:txBody>
          <a:bodyPr wrap="none" rtlCol="0">
            <a:spAutoFit/>
          </a:bodyPr>
          <a:lstStyle/>
          <a:p>
            <a:pPr algn="ctr"/>
            <a:r>
              <a:rPr lang="en-US" dirty="0" smtClean="0"/>
              <a:t>Plant Plant</a:t>
            </a:r>
          </a:p>
          <a:p>
            <a:pPr algn="ctr"/>
            <a:r>
              <a:rPr lang="en-US" dirty="0" smtClean="0"/>
              <a:t>½ Box Cut  </a:t>
            </a:r>
            <a:endParaRPr lang="en-US" dirty="0"/>
          </a:p>
        </p:txBody>
      </p:sp>
      <p:sp>
        <p:nvSpPr>
          <p:cNvPr id="216" name="TextBox 215"/>
          <p:cNvSpPr txBox="1"/>
          <p:nvPr/>
        </p:nvSpPr>
        <p:spPr>
          <a:xfrm>
            <a:off x="1181454" y="2088845"/>
            <a:ext cx="1077000" cy="369332"/>
          </a:xfrm>
          <a:prstGeom prst="rect">
            <a:avLst/>
          </a:prstGeom>
          <a:noFill/>
        </p:spPr>
        <p:txBody>
          <a:bodyPr wrap="none" rtlCol="0">
            <a:spAutoFit/>
          </a:bodyPr>
          <a:lstStyle/>
          <a:p>
            <a:r>
              <a:rPr lang="en-US" dirty="0" smtClean="0"/>
              <a:t>Line Here </a:t>
            </a:r>
            <a:endParaRPr lang="en-US" dirty="0"/>
          </a:p>
        </p:txBody>
      </p:sp>
      <p:sp>
        <p:nvSpPr>
          <p:cNvPr id="217" name="TextBox 216"/>
          <p:cNvSpPr txBox="1"/>
          <p:nvPr/>
        </p:nvSpPr>
        <p:spPr>
          <a:xfrm>
            <a:off x="7857359" y="1417638"/>
            <a:ext cx="1286643" cy="3970318"/>
          </a:xfrm>
          <a:prstGeom prst="rect">
            <a:avLst/>
          </a:prstGeom>
          <a:noFill/>
        </p:spPr>
        <p:txBody>
          <a:bodyPr wrap="none" rtlCol="0">
            <a:spAutoFit/>
          </a:bodyPr>
          <a:lstStyle/>
          <a:p>
            <a:pPr algn="ctr"/>
            <a:r>
              <a:rPr lang="en-US" dirty="0" smtClean="0"/>
              <a:t>Speed</a:t>
            </a:r>
          </a:p>
          <a:p>
            <a:pPr algn="ctr"/>
            <a:r>
              <a:rPr lang="en-US" dirty="0"/>
              <a:t>P</a:t>
            </a:r>
            <a:r>
              <a:rPr lang="en-US" dirty="0" smtClean="0"/>
              <a:t>rogression </a:t>
            </a:r>
          </a:p>
          <a:p>
            <a:pPr algn="ctr"/>
            <a:r>
              <a:rPr lang="en-US" dirty="0" smtClean="0"/>
              <a:t>50%</a:t>
            </a:r>
          </a:p>
          <a:p>
            <a:pPr algn="ctr"/>
            <a:r>
              <a:rPr lang="en-US" dirty="0" smtClean="0"/>
              <a:t>60%</a:t>
            </a:r>
          </a:p>
          <a:p>
            <a:pPr algn="ctr"/>
            <a:r>
              <a:rPr lang="en-US" dirty="0" smtClean="0"/>
              <a:t>70%</a:t>
            </a:r>
          </a:p>
          <a:p>
            <a:pPr algn="ctr"/>
            <a:r>
              <a:rPr lang="en-US" dirty="0" smtClean="0"/>
              <a:t>80%</a:t>
            </a:r>
          </a:p>
          <a:p>
            <a:pPr algn="ctr"/>
            <a:r>
              <a:rPr lang="en-US" dirty="0" smtClean="0"/>
              <a:t>90%</a:t>
            </a:r>
          </a:p>
          <a:p>
            <a:pPr algn="ctr"/>
            <a:r>
              <a:rPr lang="en-US" dirty="0" smtClean="0"/>
              <a:t>100%</a:t>
            </a:r>
          </a:p>
          <a:p>
            <a:pPr algn="ctr"/>
            <a:endParaRPr lang="en-US" dirty="0"/>
          </a:p>
          <a:p>
            <a:pPr algn="ctr"/>
            <a:r>
              <a:rPr lang="en-US" dirty="0" smtClean="0"/>
              <a:t>Pressure </a:t>
            </a:r>
          </a:p>
          <a:p>
            <a:pPr algn="ctr"/>
            <a:r>
              <a:rPr lang="en-US" dirty="0" smtClean="0"/>
              <a:t>Progression</a:t>
            </a:r>
          </a:p>
          <a:p>
            <a:pPr algn="ctr"/>
            <a:endParaRPr lang="en-US" dirty="0"/>
          </a:p>
          <a:p>
            <a:pPr algn="ctr"/>
            <a:r>
              <a:rPr lang="en-US" dirty="0" smtClean="0"/>
              <a:t>Contact </a:t>
            </a:r>
          </a:p>
          <a:p>
            <a:pPr algn="ctr"/>
            <a:r>
              <a:rPr lang="en-US" dirty="0" smtClean="0"/>
              <a:t>Progression</a:t>
            </a:r>
            <a:endParaRPr lang="en-US" dirty="0"/>
          </a:p>
        </p:txBody>
      </p:sp>
      <p:pic>
        <p:nvPicPr>
          <p:cNvPr id="48" name="Picture 47"/>
          <p:cNvPicPr>
            <a:picLocks noChangeAspect="1"/>
          </p:cNvPicPr>
          <p:nvPr/>
        </p:nvPicPr>
        <p:blipFill rotWithShape="1">
          <a:blip r:embed="rId3"/>
          <a:srcRect l="53377" t="76779" r="28582"/>
          <a:stretch/>
        </p:blipFill>
        <p:spPr>
          <a:xfrm rot="10800000">
            <a:off x="1748887" y="4645516"/>
            <a:ext cx="263851" cy="357476"/>
          </a:xfrm>
          <a:prstGeom prst="rect">
            <a:avLst/>
          </a:prstGeom>
          <a:noFill/>
          <a:ln>
            <a:noFill/>
          </a:ln>
        </p:spPr>
      </p:pic>
      <p:pic>
        <p:nvPicPr>
          <p:cNvPr id="49" name="Picture 48"/>
          <p:cNvPicPr>
            <a:picLocks noChangeAspect="1"/>
          </p:cNvPicPr>
          <p:nvPr/>
        </p:nvPicPr>
        <p:blipFill rotWithShape="1">
          <a:blip r:embed="rId4"/>
          <a:srcRect l="34396" t="67513" r="47344" b="7769"/>
          <a:stretch/>
        </p:blipFill>
        <p:spPr>
          <a:xfrm rot="10800000">
            <a:off x="2124925" y="4622458"/>
            <a:ext cx="267058" cy="380534"/>
          </a:xfrm>
          <a:prstGeom prst="rect">
            <a:avLst/>
          </a:prstGeom>
        </p:spPr>
      </p:pic>
      <p:pic>
        <p:nvPicPr>
          <p:cNvPr id="50" name="Picture 49"/>
          <p:cNvPicPr>
            <a:picLocks noChangeAspect="1"/>
          </p:cNvPicPr>
          <p:nvPr/>
        </p:nvPicPr>
        <p:blipFill rotWithShape="1">
          <a:blip r:embed="rId3"/>
          <a:srcRect l="53377" t="76779" r="28582"/>
          <a:stretch/>
        </p:blipFill>
        <p:spPr>
          <a:xfrm rot="10800000">
            <a:off x="3020424" y="2123231"/>
            <a:ext cx="263851" cy="357476"/>
          </a:xfrm>
          <a:prstGeom prst="rect">
            <a:avLst/>
          </a:prstGeom>
          <a:noFill/>
          <a:ln>
            <a:noFill/>
          </a:ln>
        </p:spPr>
      </p:pic>
      <p:pic>
        <p:nvPicPr>
          <p:cNvPr id="51" name="Picture 50"/>
          <p:cNvPicPr>
            <a:picLocks noChangeAspect="1"/>
          </p:cNvPicPr>
          <p:nvPr/>
        </p:nvPicPr>
        <p:blipFill rotWithShape="1">
          <a:blip r:embed="rId4"/>
          <a:srcRect l="34396" t="67513" r="47344" b="7769"/>
          <a:stretch/>
        </p:blipFill>
        <p:spPr>
          <a:xfrm rot="10800000">
            <a:off x="3396462" y="2100173"/>
            <a:ext cx="267058" cy="380534"/>
          </a:xfrm>
          <a:prstGeom prst="rect">
            <a:avLst/>
          </a:prstGeom>
        </p:spPr>
      </p:pic>
      <p:pic>
        <p:nvPicPr>
          <p:cNvPr id="52" name="Picture 51"/>
          <p:cNvPicPr>
            <a:picLocks noChangeAspect="1"/>
          </p:cNvPicPr>
          <p:nvPr/>
        </p:nvPicPr>
        <p:blipFill rotWithShape="1">
          <a:blip r:embed="rId3"/>
          <a:srcRect l="53377" t="76779" r="28582"/>
          <a:stretch/>
        </p:blipFill>
        <p:spPr>
          <a:xfrm rot="10800000">
            <a:off x="5529604" y="2123232"/>
            <a:ext cx="263851" cy="357476"/>
          </a:xfrm>
          <a:prstGeom prst="rect">
            <a:avLst/>
          </a:prstGeom>
          <a:noFill/>
          <a:ln>
            <a:noFill/>
          </a:ln>
        </p:spPr>
      </p:pic>
      <p:pic>
        <p:nvPicPr>
          <p:cNvPr id="53" name="Picture 52"/>
          <p:cNvPicPr>
            <a:picLocks noChangeAspect="1"/>
          </p:cNvPicPr>
          <p:nvPr/>
        </p:nvPicPr>
        <p:blipFill rotWithShape="1">
          <a:blip r:embed="rId4"/>
          <a:srcRect l="34396" t="67513" r="47344" b="7769"/>
          <a:stretch/>
        </p:blipFill>
        <p:spPr>
          <a:xfrm rot="10800000">
            <a:off x="5905642" y="2100174"/>
            <a:ext cx="267058" cy="380534"/>
          </a:xfrm>
          <a:prstGeom prst="rect">
            <a:avLst/>
          </a:prstGeom>
        </p:spPr>
      </p:pic>
      <p:pic>
        <p:nvPicPr>
          <p:cNvPr id="54" name="Picture 53"/>
          <p:cNvPicPr>
            <a:picLocks noChangeAspect="1"/>
          </p:cNvPicPr>
          <p:nvPr/>
        </p:nvPicPr>
        <p:blipFill rotWithShape="1">
          <a:blip r:embed="rId3"/>
          <a:srcRect l="53377" t="76779" r="28582"/>
          <a:stretch/>
        </p:blipFill>
        <p:spPr>
          <a:xfrm rot="10800000">
            <a:off x="6756882" y="4697979"/>
            <a:ext cx="263851" cy="357476"/>
          </a:xfrm>
          <a:prstGeom prst="rect">
            <a:avLst/>
          </a:prstGeom>
          <a:noFill/>
          <a:ln>
            <a:noFill/>
          </a:ln>
        </p:spPr>
      </p:pic>
      <p:pic>
        <p:nvPicPr>
          <p:cNvPr id="55" name="Picture 54"/>
          <p:cNvPicPr>
            <a:picLocks noChangeAspect="1"/>
          </p:cNvPicPr>
          <p:nvPr/>
        </p:nvPicPr>
        <p:blipFill rotWithShape="1">
          <a:blip r:embed="rId4"/>
          <a:srcRect l="34396" t="67513" r="47344" b="7769"/>
          <a:stretch/>
        </p:blipFill>
        <p:spPr>
          <a:xfrm rot="10800000">
            <a:off x="7132920" y="4674921"/>
            <a:ext cx="267058" cy="380534"/>
          </a:xfrm>
          <a:prstGeom prst="rect">
            <a:avLst/>
          </a:prstGeom>
        </p:spPr>
      </p:pic>
      <p:pic>
        <p:nvPicPr>
          <p:cNvPr id="56" name="Picture 55"/>
          <p:cNvPicPr>
            <a:picLocks noChangeAspect="1"/>
          </p:cNvPicPr>
          <p:nvPr/>
        </p:nvPicPr>
        <p:blipFill rotWithShape="1">
          <a:blip r:embed="rId3"/>
          <a:srcRect l="53377" t="76779" r="28582"/>
          <a:stretch/>
        </p:blipFill>
        <p:spPr>
          <a:xfrm rot="10800000">
            <a:off x="4237914" y="4671641"/>
            <a:ext cx="263851" cy="357476"/>
          </a:xfrm>
          <a:prstGeom prst="rect">
            <a:avLst/>
          </a:prstGeom>
          <a:noFill/>
          <a:ln>
            <a:noFill/>
          </a:ln>
        </p:spPr>
      </p:pic>
      <p:pic>
        <p:nvPicPr>
          <p:cNvPr id="57" name="Picture 56"/>
          <p:cNvPicPr>
            <a:picLocks noChangeAspect="1"/>
          </p:cNvPicPr>
          <p:nvPr/>
        </p:nvPicPr>
        <p:blipFill rotWithShape="1">
          <a:blip r:embed="rId4"/>
          <a:srcRect l="34396" t="67513" r="47344" b="7769"/>
          <a:stretch/>
        </p:blipFill>
        <p:spPr>
          <a:xfrm rot="10800000">
            <a:off x="4613952" y="4648583"/>
            <a:ext cx="267058" cy="380534"/>
          </a:xfrm>
          <a:prstGeom prst="rect">
            <a:avLst/>
          </a:prstGeom>
        </p:spPr>
      </p:pic>
    </p:spTree>
    <p:extLst>
      <p:ext uri="{BB962C8B-B14F-4D97-AF65-F5344CB8AC3E}">
        <p14:creationId xmlns:p14="http://schemas.microsoft.com/office/powerpoint/2010/main" val="78004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Progression </a:t>
            </a:r>
            <a:endParaRPr lang="en-US" dirty="0"/>
          </a:p>
        </p:txBody>
      </p:sp>
      <p:sp>
        <p:nvSpPr>
          <p:cNvPr id="3" name="Content Placeholder 2"/>
          <p:cNvSpPr>
            <a:spLocks noGrp="1"/>
          </p:cNvSpPr>
          <p:nvPr>
            <p:ph idx="1"/>
          </p:nvPr>
        </p:nvSpPr>
        <p:spPr/>
        <p:txBody>
          <a:bodyPr>
            <a:normAutofit lnSpcReduction="10000"/>
          </a:bodyPr>
          <a:lstStyle/>
          <a:p>
            <a:r>
              <a:rPr lang="en-US" dirty="0" smtClean="0"/>
              <a:t>Start at slow to medium speed</a:t>
            </a:r>
          </a:p>
          <a:p>
            <a:pPr lvl="1"/>
            <a:r>
              <a:rPr lang="en-US" dirty="0" smtClean="0"/>
              <a:t>Not unrealistically slow </a:t>
            </a:r>
          </a:p>
          <a:p>
            <a:r>
              <a:rPr lang="en-US" dirty="0" smtClean="0"/>
              <a:t>Stand just back from first pylon and use “Plant Plant“ verbal cueing</a:t>
            </a:r>
          </a:p>
          <a:p>
            <a:r>
              <a:rPr lang="en-US" dirty="0" smtClean="0"/>
              <a:t>When shown, ask them not to “stutter step in” as it telegraphs change of direction</a:t>
            </a:r>
          </a:p>
          <a:p>
            <a:r>
              <a:rPr lang="en-US" dirty="0" smtClean="0"/>
              <a:t>As they become automatic at that speed (forward to backward and backward to forward) then progress speed</a:t>
            </a:r>
          </a:p>
        </p:txBody>
      </p:sp>
    </p:spTree>
    <p:extLst>
      <p:ext uri="{BB962C8B-B14F-4D97-AF65-F5344CB8AC3E}">
        <p14:creationId xmlns:p14="http://schemas.microsoft.com/office/powerpoint/2010/main" val="3638092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Progression Parameters</a:t>
            </a:r>
            <a:endParaRPr lang="en-US" dirty="0"/>
          </a:p>
        </p:txBody>
      </p:sp>
      <p:sp>
        <p:nvSpPr>
          <p:cNvPr id="3" name="Content Placeholder 2"/>
          <p:cNvSpPr>
            <a:spLocks noGrp="1"/>
          </p:cNvSpPr>
          <p:nvPr>
            <p:ph idx="1"/>
          </p:nvPr>
        </p:nvSpPr>
        <p:spPr>
          <a:xfrm>
            <a:off x="457200" y="1600200"/>
            <a:ext cx="8229600" cy="4750142"/>
          </a:xfrm>
        </p:spPr>
        <p:txBody>
          <a:bodyPr>
            <a:normAutofit fontScale="62500" lnSpcReduction="20000"/>
          </a:bodyPr>
          <a:lstStyle/>
          <a:p>
            <a:r>
              <a:rPr lang="en-US" dirty="0" smtClean="0"/>
              <a:t>Speed </a:t>
            </a:r>
          </a:p>
          <a:p>
            <a:pPr lvl="1"/>
            <a:r>
              <a:rPr lang="en-US" dirty="0" smtClean="0"/>
              <a:t>Slow/medium to performance speed</a:t>
            </a:r>
          </a:p>
          <a:p>
            <a:r>
              <a:rPr lang="en-US" dirty="0" smtClean="0"/>
              <a:t>Directions</a:t>
            </a:r>
          </a:p>
          <a:p>
            <a:pPr lvl="1"/>
            <a:r>
              <a:rPr lang="en-US" dirty="0" smtClean="0"/>
              <a:t>All change of direction maneuvers ideally (drills do not cover all)</a:t>
            </a:r>
          </a:p>
          <a:p>
            <a:pPr lvl="1"/>
            <a:r>
              <a:rPr lang="en-US" dirty="0" smtClean="0"/>
              <a:t>Single leg landing partially covered </a:t>
            </a:r>
          </a:p>
          <a:p>
            <a:pPr lvl="1"/>
            <a:r>
              <a:rPr lang="en-US" dirty="0" smtClean="0"/>
              <a:t>Adaptation of drills </a:t>
            </a:r>
          </a:p>
          <a:p>
            <a:r>
              <a:rPr lang="en-US" dirty="0" smtClean="0"/>
              <a:t>Pressure </a:t>
            </a:r>
          </a:p>
          <a:p>
            <a:pPr lvl="1"/>
            <a:r>
              <a:rPr lang="en-US" dirty="0" smtClean="0"/>
              <a:t>No pressure to encroaching “no contact” presence</a:t>
            </a:r>
          </a:p>
          <a:p>
            <a:r>
              <a:rPr lang="en-US" dirty="0" smtClean="0"/>
              <a:t>Contact and Avoidance </a:t>
            </a:r>
          </a:p>
          <a:p>
            <a:pPr lvl="1"/>
            <a:r>
              <a:rPr lang="en-US" dirty="0"/>
              <a:t>C</a:t>
            </a:r>
            <a:r>
              <a:rPr lang="en-US" dirty="0" smtClean="0"/>
              <a:t>ontact, push-off, and avoiding contact </a:t>
            </a:r>
          </a:p>
          <a:p>
            <a:r>
              <a:rPr lang="en-US" dirty="0" smtClean="0"/>
              <a:t>Surface Progressions</a:t>
            </a:r>
          </a:p>
          <a:p>
            <a:pPr lvl="1"/>
            <a:r>
              <a:rPr lang="en-US" dirty="0" smtClean="0"/>
              <a:t>Gym floor, grass, artificial, sand </a:t>
            </a:r>
          </a:p>
          <a:p>
            <a:r>
              <a:rPr lang="en-US" dirty="0" smtClean="0"/>
              <a:t>Footwear Progressions </a:t>
            </a:r>
          </a:p>
          <a:p>
            <a:pPr lvl="1"/>
            <a:r>
              <a:rPr lang="en-US" dirty="0" smtClean="0"/>
              <a:t>Runners to cleats </a:t>
            </a:r>
          </a:p>
          <a:p>
            <a:r>
              <a:rPr lang="en-US" dirty="0" smtClean="0"/>
              <a:t>Competition or Rivalry </a:t>
            </a:r>
          </a:p>
          <a:p>
            <a:pPr lvl="1"/>
            <a:r>
              <a:rPr lang="en-US" dirty="0" smtClean="0"/>
              <a:t>In a mini-weave drill add a side by side cutting course </a:t>
            </a:r>
            <a:endParaRPr lang="en-US" dirty="0"/>
          </a:p>
        </p:txBody>
      </p:sp>
    </p:spTree>
    <p:extLst>
      <p:ext uri="{BB962C8B-B14F-4D97-AF65-F5344CB8AC3E}">
        <p14:creationId xmlns:p14="http://schemas.microsoft.com/office/powerpoint/2010/main" val="206819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Progression </a:t>
            </a:r>
            <a:endParaRPr lang="en-US" dirty="0"/>
          </a:p>
        </p:txBody>
      </p:sp>
      <p:sp>
        <p:nvSpPr>
          <p:cNvPr id="3" name="Content Placeholder 2"/>
          <p:cNvSpPr>
            <a:spLocks noGrp="1"/>
          </p:cNvSpPr>
          <p:nvPr>
            <p:ph idx="1"/>
          </p:nvPr>
        </p:nvSpPr>
        <p:spPr/>
        <p:txBody>
          <a:bodyPr>
            <a:normAutofit/>
          </a:bodyPr>
          <a:lstStyle/>
          <a:p>
            <a:r>
              <a:rPr lang="en-US" dirty="0" smtClean="0"/>
              <a:t>Speed progression</a:t>
            </a:r>
          </a:p>
          <a:p>
            <a:pPr lvl="1"/>
            <a:r>
              <a:rPr lang="en-US" dirty="0" smtClean="0"/>
              <a:t>slow/medium to medium to faster to performance speed</a:t>
            </a:r>
          </a:p>
          <a:p>
            <a:r>
              <a:rPr lang="en-US" dirty="0" smtClean="0"/>
              <a:t>Pressure progression </a:t>
            </a:r>
          </a:p>
          <a:p>
            <a:pPr lvl="1"/>
            <a:r>
              <a:rPr lang="en-US" dirty="0" smtClean="0"/>
              <a:t>Starting with you standing at pylon (medium pace)</a:t>
            </a:r>
          </a:p>
          <a:p>
            <a:pPr lvl="1"/>
            <a:r>
              <a:rPr lang="en-US" dirty="0" smtClean="0"/>
              <a:t>Advance to pylon “encroach slightly into space”</a:t>
            </a:r>
          </a:p>
          <a:p>
            <a:pPr lvl="1"/>
            <a:r>
              <a:rPr lang="en-US" dirty="0" smtClean="0"/>
              <a:t>Have them become automatic with the near collision and footwork will change </a:t>
            </a:r>
          </a:p>
        </p:txBody>
      </p:sp>
    </p:spTree>
    <p:extLst>
      <p:ext uri="{BB962C8B-B14F-4D97-AF65-F5344CB8AC3E}">
        <p14:creationId xmlns:p14="http://schemas.microsoft.com/office/powerpoint/2010/main" val="3228676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Progression </a:t>
            </a:r>
            <a:endParaRPr lang="en-US" dirty="0"/>
          </a:p>
        </p:txBody>
      </p:sp>
      <p:sp>
        <p:nvSpPr>
          <p:cNvPr id="3" name="Content Placeholder 2"/>
          <p:cNvSpPr>
            <a:spLocks noGrp="1"/>
          </p:cNvSpPr>
          <p:nvPr>
            <p:ph idx="1"/>
          </p:nvPr>
        </p:nvSpPr>
        <p:spPr/>
        <p:txBody>
          <a:bodyPr>
            <a:normAutofit fontScale="92500" lnSpcReduction="10000"/>
          </a:bodyPr>
          <a:lstStyle/>
          <a:p>
            <a:r>
              <a:rPr lang="en-US" dirty="0"/>
              <a:t>Surface progression </a:t>
            </a:r>
          </a:p>
          <a:p>
            <a:pPr lvl="1"/>
            <a:r>
              <a:rPr lang="en-US" dirty="0"/>
              <a:t>Cutting on each type of surface requires different </a:t>
            </a:r>
            <a:r>
              <a:rPr lang="en-US" dirty="0" err="1"/>
              <a:t>neuro</a:t>
            </a:r>
            <a:r>
              <a:rPr lang="en-US" dirty="0"/>
              <a:t>-mechanically characteristics </a:t>
            </a:r>
          </a:p>
          <a:p>
            <a:pPr lvl="1"/>
            <a:r>
              <a:rPr lang="en-US" dirty="0"/>
              <a:t>Being able to cut on a gym floor does not adequately prepare for fluid and controlled movement on artificial turf or grass </a:t>
            </a:r>
          </a:p>
          <a:p>
            <a:r>
              <a:rPr lang="en-US" dirty="0" smtClean="0"/>
              <a:t>Footwear progression</a:t>
            </a:r>
          </a:p>
          <a:p>
            <a:pPr lvl="1"/>
            <a:r>
              <a:rPr lang="en-US" dirty="0" smtClean="0"/>
              <a:t>It takes many repetitions to learn to cut in runners, and an adequate number of repetitions should be performed on the artificial or grass  surface with cleats </a:t>
            </a:r>
          </a:p>
        </p:txBody>
      </p:sp>
    </p:spTree>
    <p:extLst>
      <p:ext uri="{BB962C8B-B14F-4D97-AF65-F5344CB8AC3E}">
        <p14:creationId xmlns:p14="http://schemas.microsoft.com/office/powerpoint/2010/main" val="2152017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Progression </a:t>
            </a:r>
            <a:endParaRPr lang="en-US" dirty="0"/>
          </a:p>
        </p:txBody>
      </p:sp>
      <p:sp>
        <p:nvSpPr>
          <p:cNvPr id="3" name="Content Placeholder 2"/>
          <p:cNvSpPr>
            <a:spLocks noGrp="1"/>
          </p:cNvSpPr>
          <p:nvPr>
            <p:ph idx="1"/>
          </p:nvPr>
        </p:nvSpPr>
        <p:spPr/>
        <p:txBody>
          <a:bodyPr>
            <a:normAutofit/>
          </a:bodyPr>
          <a:lstStyle/>
          <a:p>
            <a:r>
              <a:rPr lang="en-US" dirty="0" smtClean="0"/>
              <a:t>Contact Progression</a:t>
            </a:r>
          </a:p>
          <a:p>
            <a:pPr lvl="1"/>
            <a:r>
              <a:rPr lang="en-US" dirty="0" smtClean="0"/>
              <a:t>Add a hand to hand contact to cut </a:t>
            </a:r>
          </a:p>
          <a:p>
            <a:pPr lvl="1"/>
            <a:r>
              <a:rPr lang="en-US" dirty="0" smtClean="0"/>
              <a:t>Add a hand to hand push off </a:t>
            </a:r>
          </a:p>
          <a:p>
            <a:pPr lvl="1"/>
            <a:r>
              <a:rPr lang="en-US" dirty="0" smtClean="0"/>
              <a:t>Add a shoulder check </a:t>
            </a:r>
          </a:p>
          <a:p>
            <a:pPr lvl="1"/>
            <a:r>
              <a:rPr lang="en-US" dirty="0" smtClean="0"/>
              <a:t>Add a gentle push</a:t>
            </a:r>
          </a:p>
        </p:txBody>
      </p:sp>
    </p:spTree>
    <p:extLst>
      <p:ext uri="{BB962C8B-B14F-4D97-AF65-F5344CB8AC3E}">
        <p14:creationId xmlns:p14="http://schemas.microsoft.com/office/powerpoint/2010/main" val="1464799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Moments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Stutter step </a:t>
            </a:r>
          </a:p>
          <a:p>
            <a:r>
              <a:rPr lang="en-US" dirty="0" smtClean="0"/>
              <a:t>Control </a:t>
            </a:r>
          </a:p>
          <a:p>
            <a:pPr lvl="1"/>
            <a:r>
              <a:rPr lang="en-US" dirty="0" smtClean="0"/>
              <a:t>Fluid and automatic decelerating plant controlling speed entering plant </a:t>
            </a:r>
          </a:p>
          <a:p>
            <a:pPr lvl="1"/>
            <a:r>
              <a:rPr lang="en-US" dirty="0" smtClean="0"/>
              <a:t>Fluid weight transfer to opposite foot</a:t>
            </a:r>
          </a:p>
          <a:p>
            <a:pPr lvl="1"/>
            <a:r>
              <a:rPr lang="en-US" dirty="0" smtClean="0"/>
              <a:t>Fluid and definitive acceleration in opposite direction </a:t>
            </a:r>
          </a:p>
          <a:p>
            <a:r>
              <a:rPr lang="en-US" dirty="0" smtClean="0"/>
              <a:t>Difference in cut from L to R and R to L </a:t>
            </a:r>
          </a:p>
          <a:p>
            <a:r>
              <a:rPr lang="en-US" dirty="0" smtClean="0"/>
              <a:t>Difference in ability to shift forward to back versus backward to forward </a:t>
            </a:r>
          </a:p>
          <a:p>
            <a:r>
              <a:rPr lang="en-US" dirty="0" smtClean="0"/>
              <a:t>How presence of another impacts movement quality </a:t>
            </a:r>
          </a:p>
          <a:p>
            <a:endParaRPr lang="en-US" dirty="0"/>
          </a:p>
        </p:txBody>
      </p:sp>
    </p:spTree>
    <p:extLst>
      <p:ext uri="{BB962C8B-B14F-4D97-AF65-F5344CB8AC3E}">
        <p14:creationId xmlns:p14="http://schemas.microsoft.com/office/powerpoint/2010/main" val="3489403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 BOX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5710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Box Right</a:t>
            </a:r>
            <a:endParaRPr lang="en-US" dirty="0"/>
          </a:p>
        </p:txBody>
      </p:sp>
      <p:grpSp>
        <p:nvGrpSpPr>
          <p:cNvPr id="5" name="Group 4"/>
          <p:cNvGrpSpPr/>
          <p:nvPr/>
        </p:nvGrpSpPr>
        <p:grpSpPr>
          <a:xfrm>
            <a:off x="2525097" y="1939729"/>
            <a:ext cx="3906830" cy="3176013"/>
            <a:chOff x="5949543" y="4261103"/>
            <a:chExt cx="556534" cy="598489"/>
          </a:xfrm>
        </p:grpSpPr>
        <p:sp>
          <p:nvSpPr>
            <p:cNvPr id="6" name="Oval 5"/>
            <p:cNvSpPr/>
            <p:nvPr/>
          </p:nvSpPr>
          <p:spPr>
            <a:xfrm>
              <a:off x="5956550"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371129"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949543" y="4261103"/>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387947" y="4261103"/>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a:off x="3403550" y="2835501"/>
            <a:ext cx="0" cy="15749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403550" y="2645066"/>
            <a:ext cx="2081051" cy="176533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662030" y="2645066"/>
            <a:ext cx="182257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385130" y="1642719"/>
            <a:ext cx="636412" cy="369332"/>
          </a:xfrm>
          <a:prstGeom prst="rect">
            <a:avLst/>
          </a:prstGeom>
          <a:noFill/>
        </p:spPr>
        <p:txBody>
          <a:bodyPr wrap="none" rtlCol="0">
            <a:spAutoFit/>
          </a:bodyPr>
          <a:lstStyle/>
          <a:p>
            <a:r>
              <a:rPr lang="en-US" dirty="0" smtClean="0"/>
              <a:t>Start </a:t>
            </a:r>
            <a:endParaRPr lang="en-US" dirty="0"/>
          </a:p>
        </p:txBody>
      </p:sp>
      <p:sp>
        <p:nvSpPr>
          <p:cNvPr id="33" name="TextBox 32"/>
          <p:cNvSpPr txBox="1"/>
          <p:nvPr/>
        </p:nvSpPr>
        <p:spPr>
          <a:xfrm>
            <a:off x="0" y="2102081"/>
            <a:ext cx="2249334" cy="2031325"/>
          </a:xfrm>
          <a:prstGeom prst="rect">
            <a:avLst/>
          </a:prstGeom>
          <a:noFill/>
        </p:spPr>
        <p:txBody>
          <a:bodyPr wrap="none" rtlCol="0">
            <a:spAutoFit/>
          </a:bodyPr>
          <a:lstStyle/>
          <a:p>
            <a:endParaRPr lang="en-US" dirty="0" smtClean="0"/>
          </a:p>
          <a:p>
            <a:r>
              <a:rPr lang="en-US" dirty="0" smtClean="0"/>
              <a:t>Touch EVERY Pylon </a:t>
            </a:r>
          </a:p>
          <a:p>
            <a:endParaRPr lang="en-US" dirty="0" smtClean="0"/>
          </a:p>
          <a:p>
            <a:pPr marL="342900" indent="-342900">
              <a:buAutoNum type="arabicPeriod"/>
            </a:pPr>
            <a:r>
              <a:rPr lang="en-US" dirty="0" smtClean="0"/>
              <a:t>Forward and Back </a:t>
            </a:r>
          </a:p>
          <a:p>
            <a:pPr marL="342900" indent="-342900">
              <a:buAutoNum type="arabicPeriod"/>
            </a:pPr>
            <a:r>
              <a:rPr lang="en-US" dirty="0" smtClean="0"/>
              <a:t>Diagonal and Back</a:t>
            </a:r>
          </a:p>
          <a:p>
            <a:pPr marL="342900" indent="-342900">
              <a:buAutoNum type="arabicPeriod"/>
            </a:pPr>
            <a:r>
              <a:rPr lang="en-US" dirty="0" smtClean="0"/>
              <a:t>Side and Back</a:t>
            </a:r>
          </a:p>
          <a:p>
            <a:endParaRPr lang="en-US" dirty="0"/>
          </a:p>
        </p:txBody>
      </p:sp>
      <p:pic>
        <p:nvPicPr>
          <p:cNvPr id="15" name="Picture 14"/>
          <p:cNvPicPr>
            <a:picLocks noChangeAspect="1"/>
          </p:cNvPicPr>
          <p:nvPr/>
        </p:nvPicPr>
        <p:blipFill rotWithShape="1">
          <a:blip r:embed="rId2"/>
          <a:srcRect l="53377" t="76779" r="28582"/>
          <a:stretch/>
        </p:blipFill>
        <p:spPr>
          <a:xfrm rot="10800000">
            <a:off x="3354361" y="2102081"/>
            <a:ext cx="263851" cy="357476"/>
          </a:xfrm>
          <a:prstGeom prst="rect">
            <a:avLst/>
          </a:prstGeom>
          <a:noFill/>
          <a:ln>
            <a:noFill/>
          </a:ln>
        </p:spPr>
      </p:pic>
      <p:pic>
        <p:nvPicPr>
          <p:cNvPr id="16" name="Picture 15"/>
          <p:cNvPicPr>
            <a:picLocks noChangeAspect="1"/>
          </p:cNvPicPr>
          <p:nvPr/>
        </p:nvPicPr>
        <p:blipFill rotWithShape="1">
          <a:blip r:embed="rId3"/>
          <a:srcRect l="34396" t="67513" r="47344" b="7769"/>
          <a:stretch/>
        </p:blipFill>
        <p:spPr>
          <a:xfrm rot="10800000">
            <a:off x="3730399" y="2079023"/>
            <a:ext cx="267058" cy="380534"/>
          </a:xfrm>
          <a:prstGeom prst="rect">
            <a:avLst/>
          </a:prstGeom>
        </p:spPr>
      </p:pic>
    </p:spTree>
    <p:extLst>
      <p:ext uri="{BB962C8B-B14F-4D97-AF65-F5344CB8AC3E}">
        <p14:creationId xmlns:p14="http://schemas.microsoft.com/office/powerpoint/2010/main" val="4459783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Box Left</a:t>
            </a:r>
            <a:endParaRPr lang="en-US" dirty="0"/>
          </a:p>
        </p:txBody>
      </p:sp>
      <p:cxnSp>
        <p:nvCxnSpPr>
          <p:cNvPr id="20" name="Straight Arrow Connector 19"/>
          <p:cNvCxnSpPr/>
          <p:nvPr/>
        </p:nvCxnSpPr>
        <p:spPr>
          <a:xfrm>
            <a:off x="6664684" y="2809131"/>
            <a:ext cx="0" cy="157490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421374" y="2753541"/>
            <a:ext cx="2074343" cy="163049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673146" y="2482618"/>
            <a:ext cx="182257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028272" y="1642719"/>
            <a:ext cx="636412" cy="369332"/>
          </a:xfrm>
          <a:prstGeom prst="rect">
            <a:avLst/>
          </a:prstGeom>
          <a:noFill/>
        </p:spPr>
        <p:txBody>
          <a:bodyPr wrap="none" rtlCol="0">
            <a:spAutoFit/>
          </a:bodyPr>
          <a:lstStyle/>
          <a:p>
            <a:r>
              <a:rPr lang="en-US" dirty="0" smtClean="0"/>
              <a:t>Start </a:t>
            </a:r>
            <a:endParaRPr lang="en-US" dirty="0"/>
          </a:p>
        </p:txBody>
      </p:sp>
      <p:sp>
        <p:nvSpPr>
          <p:cNvPr id="33" name="TextBox 32"/>
          <p:cNvSpPr txBox="1"/>
          <p:nvPr/>
        </p:nvSpPr>
        <p:spPr>
          <a:xfrm>
            <a:off x="1011116" y="2102081"/>
            <a:ext cx="2249334" cy="2031325"/>
          </a:xfrm>
          <a:prstGeom prst="rect">
            <a:avLst/>
          </a:prstGeom>
          <a:noFill/>
        </p:spPr>
        <p:txBody>
          <a:bodyPr wrap="none" rtlCol="0">
            <a:spAutoFit/>
          </a:bodyPr>
          <a:lstStyle/>
          <a:p>
            <a:endParaRPr lang="en-US" dirty="0" smtClean="0"/>
          </a:p>
          <a:p>
            <a:r>
              <a:rPr lang="en-US" dirty="0" smtClean="0"/>
              <a:t>Touch EVERY Pylon </a:t>
            </a:r>
          </a:p>
          <a:p>
            <a:endParaRPr lang="en-US" dirty="0" smtClean="0"/>
          </a:p>
          <a:p>
            <a:pPr marL="342900" indent="-342900">
              <a:buAutoNum type="arabicPeriod"/>
            </a:pPr>
            <a:r>
              <a:rPr lang="en-US" dirty="0" smtClean="0"/>
              <a:t>Forward and Back </a:t>
            </a:r>
          </a:p>
          <a:p>
            <a:pPr marL="342900" indent="-342900">
              <a:buAutoNum type="arabicPeriod"/>
            </a:pPr>
            <a:r>
              <a:rPr lang="en-US" dirty="0" smtClean="0"/>
              <a:t>Diagonal and Back</a:t>
            </a:r>
          </a:p>
          <a:p>
            <a:pPr marL="342900" indent="-342900">
              <a:buAutoNum type="arabicPeriod"/>
            </a:pPr>
            <a:r>
              <a:rPr lang="en-US" dirty="0" smtClean="0"/>
              <a:t>Side and Back</a:t>
            </a:r>
          </a:p>
          <a:p>
            <a:endParaRPr lang="en-US" dirty="0"/>
          </a:p>
        </p:txBody>
      </p:sp>
      <p:grpSp>
        <p:nvGrpSpPr>
          <p:cNvPr id="15" name="Group 14"/>
          <p:cNvGrpSpPr/>
          <p:nvPr/>
        </p:nvGrpSpPr>
        <p:grpSpPr>
          <a:xfrm flipH="1">
            <a:off x="3400186" y="1786957"/>
            <a:ext cx="4211444" cy="3248538"/>
            <a:chOff x="5949543" y="4261103"/>
            <a:chExt cx="556534" cy="598489"/>
          </a:xfrm>
        </p:grpSpPr>
        <p:sp>
          <p:nvSpPr>
            <p:cNvPr id="16" name="Oval 15"/>
            <p:cNvSpPr/>
            <p:nvPr/>
          </p:nvSpPr>
          <p:spPr>
            <a:xfrm>
              <a:off x="5956550"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371129" y="4726678"/>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949543" y="4261103"/>
              <a:ext cx="118130" cy="132914"/>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387947" y="4261103"/>
              <a:ext cx="118130" cy="132914"/>
            </a:xfrm>
            <a:prstGeom prst="ellipse">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rotWithShape="1">
          <a:blip r:embed="rId3"/>
          <a:srcRect l="53377" t="76779" r="28582"/>
          <a:stretch/>
        </p:blipFill>
        <p:spPr>
          <a:xfrm rot="10800000">
            <a:off x="6028272" y="1990415"/>
            <a:ext cx="263851" cy="357476"/>
          </a:xfrm>
          <a:prstGeom prst="rect">
            <a:avLst/>
          </a:prstGeom>
          <a:noFill/>
          <a:ln>
            <a:noFill/>
          </a:ln>
        </p:spPr>
      </p:pic>
      <p:pic>
        <p:nvPicPr>
          <p:cNvPr id="23" name="Picture 22"/>
          <p:cNvPicPr>
            <a:picLocks noChangeAspect="1"/>
          </p:cNvPicPr>
          <p:nvPr/>
        </p:nvPicPr>
        <p:blipFill rotWithShape="1">
          <a:blip r:embed="rId4"/>
          <a:srcRect l="34396" t="67513" r="47344" b="7769"/>
          <a:stretch/>
        </p:blipFill>
        <p:spPr>
          <a:xfrm rot="10800000">
            <a:off x="6404310" y="1967357"/>
            <a:ext cx="267058" cy="380534"/>
          </a:xfrm>
          <a:prstGeom prst="rect">
            <a:avLst/>
          </a:prstGeom>
        </p:spPr>
      </p:pic>
    </p:spTree>
    <p:extLst>
      <p:ext uri="{BB962C8B-B14F-4D97-AF65-F5344CB8AC3E}">
        <p14:creationId xmlns:p14="http://schemas.microsoft.com/office/powerpoint/2010/main" val="2105300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in Soccer</a:t>
            </a:r>
            <a:endParaRPr lang="en-US" dirty="0"/>
          </a:p>
        </p:txBody>
      </p:sp>
      <p:sp>
        <p:nvSpPr>
          <p:cNvPr id="3" name="Content Placeholder 2"/>
          <p:cNvSpPr>
            <a:spLocks noGrp="1"/>
          </p:cNvSpPr>
          <p:nvPr>
            <p:ph idx="1"/>
          </p:nvPr>
        </p:nvSpPr>
        <p:spPr/>
        <p:txBody>
          <a:bodyPr/>
          <a:lstStyle/>
          <a:p>
            <a:r>
              <a:rPr lang="en-US" dirty="0" smtClean="0"/>
              <a:t>What are the key physical characteristics to develop in a player? </a:t>
            </a:r>
          </a:p>
          <a:p>
            <a:pPr marL="0" indent="0">
              <a:buNone/>
            </a:pPr>
            <a:endParaRPr lang="en-US" dirty="0"/>
          </a:p>
          <a:p>
            <a:r>
              <a:rPr lang="en-US" dirty="0" smtClean="0"/>
              <a:t>What are the key psychological characteristics of a player? </a:t>
            </a:r>
          </a:p>
          <a:p>
            <a:endParaRPr lang="en-US" dirty="0"/>
          </a:p>
          <a:p>
            <a:r>
              <a:rPr lang="en-US" dirty="0" smtClean="0"/>
              <a:t>Take a moment to create a top three list for physical and for mental characteristics. </a:t>
            </a:r>
          </a:p>
          <a:p>
            <a:endParaRPr lang="en-US" dirty="0"/>
          </a:p>
        </p:txBody>
      </p:sp>
    </p:spTree>
    <p:extLst>
      <p:ext uri="{BB962C8B-B14F-4D97-AF65-F5344CB8AC3E}">
        <p14:creationId xmlns:p14="http://schemas.microsoft.com/office/powerpoint/2010/main" val="19569310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53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a:t>
            </a:r>
            <a:endParaRPr lang="en-US" dirty="0"/>
          </a:p>
        </p:txBody>
      </p:sp>
      <p:sp>
        <p:nvSpPr>
          <p:cNvPr id="3" name="Content Placeholder 2"/>
          <p:cNvSpPr>
            <a:spLocks noGrp="1"/>
          </p:cNvSpPr>
          <p:nvPr>
            <p:ph idx="1"/>
          </p:nvPr>
        </p:nvSpPr>
        <p:spPr/>
        <p:txBody>
          <a:bodyPr>
            <a:normAutofit fontScale="77500" lnSpcReduction="20000"/>
          </a:bodyPr>
          <a:lstStyle/>
          <a:p>
            <a:r>
              <a:rPr lang="en-US" dirty="0"/>
              <a:t>plank</a:t>
            </a:r>
            <a:r>
              <a:rPr lang="en-US" dirty="0" smtClean="0"/>
              <a:t> </a:t>
            </a:r>
          </a:p>
          <a:p>
            <a:r>
              <a:rPr lang="en-US" dirty="0" smtClean="0"/>
              <a:t>up-up-down-down </a:t>
            </a:r>
          </a:p>
          <a:p>
            <a:r>
              <a:rPr lang="en-US" dirty="0" smtClean="0"/>
              <a:t>pointer </a:t>
            </a:r>
            <a:r>
              <a:rPr lang="en-US" dirty="0"/>
              <a:t>right and left</a:t>
            </a:r>
            <a:r>
              <a:rPr lang="en-US" dirty="0" smtClean="0"/>
              <a:t> </a:t>
            </a:r>
          </a:p>
          <a:p>
            <a:r>
              <a:rPr lang="en-US" dirty="0" smtClean="0"/>
              <a:t>superman </a:t>
            </a:r>
            <a:r>
              <a:rPr lang="en-US" dirty="0"/>
              <a:t>right and left</a:t>
            </a:r>
            <a:r>
              <a:rPr lang="en-US" dirty="0" smtClean="0"/>
              <a:t> </a:t>
            </a:r>
          </a:p>
          <a:p>
            <a:r>
              <a:rPr lang="en-US" dirty="0" smtClean="0"/>
              <a:t>side </a:t>
            </a:r>
            <a:r>
              <a:rPr lang="en-US" dirty="0"/>
              <a:t>plank right</a:t>
            </a:r>
            <a:r>
              <a:rPr lang="en-US" dirty="0" smtClean="0"/>
              <a:t> </a:t>
            </a:r>
          </a:p>
          <a:p>
            <a:r>
              <a:rPr lang="en-US" dirty="0" smtClean="0"/>
              <a:t>side </a:t>
            </a:r>
            <a:r>
              <a:rPr lang="en-US" dirty="0"/>
              <a:t>plank left</a:t>
            </a:r>
            <a:r>
              <a:rPr lang="en-US" dirty="0" smtClean="0"/>
              <a:t> </a:t>
            </a:r>
          </a:p>
          <a:p>
            <a:r>
              <a:rPr lang="en-US" dirty="0" smtClean="0"/>
              <a:t>side </a:t>
            </a:r>
            <a:r>
              <a:rPr lang="en-US" dirty="0"/>
              <a:t>plank roll </a:t>
            </a:r>
            <a:r>
              <a:rPr lang="en-US" dirty="0" smtClean="0"/>
              <a:t>over</a:t>
            </a:r>
          </a:p>
          <a:p>
            <a:r>
              <a:rPr lang="en-US" dirty="0" smtClean="0"/>
              <a:t>side </a:t>
            </a:r>
            <a:r>
              <a:rPr lang="en-US" dirty="0"/>
              <a:t>plank roller over heel to sky</a:t>
            </a:r>
            <a:r>
              <a:rPr lang="en-US" dirty="0" smtClean="0"/>
              <a:t> </a:t>
            </a:r>
          </a:p>
          <a:p>
            <a:r>
              <a:rPr lang="en-US" dirty="0" smtClean="0"/>
              <a:t>bent </a:t>
            </a:r>
            <a:r>
              <a:rPr lang="en-US" dirty="0"/>
              <a:t>knee V sit "sky </a:t>
            </a:r>
            <a:r>
              <a:rPr lang="en-US" dirty="0" err="1"/>
              <a:t>centre</a:t>
            </a:r>
            <a:r>
              <a:rPr lang="en-US" dirty="0"/>
              <a:t> side"</a:t>
            </a:r>
            <a:r>
              <a:rPr lang="en-US" dirty="0" smtClean="0"/>
              <a:t> </a:t>
            </a:r>
          </a:p>
          <a:p>
            <a:r>
              <a:rPr lang="en-US" dirty="0" smtClean="0"/>
              <a:t>table </a:t>
            </a:r>
            <a:r>
              <a:rPr lang="en-US" dirty="0"/>
              <a:t>top</a:t>
            </a:r>
            <a:r>
              <a:rPr lang="en-US" dirty="0" smtClean="0"/>
              <a:t> </a:t>
            </a:r>
          </a:p>
          <a:p>
            <a:r>
              <a:rPr lang="en-US" dirty="0" smtClean="0"/>
              <a:t>table </a:t>
            </a:r>
            <a:r>
              <a:rPr lang="en-US" dirty="0"/>
              <a:t>top </a:t>
            </a:r>
            <a:r>
              <a:rPr lang="en-US" dirty="0" err="1"/>
              <a:t>russians</a:t>
            </a:r>
            <a:r>
              <a:rPr lang="en-US" dirty="0" smtClean="0"/>
              <a:t> </a:t>
            </a:r>
            <a:endParaRPr lang="en-US" dirty="0"/>
          </a:p>
        </p:txBody>
      </p:sp>
    </p:spTree>
    <p:extLst>
      <p:ext uri="{BB962C8B-B14F-4D97-AF65-F5344CB8AC3E}">
        <p14:creationId xmlns:p14="http://schemas.microsoft.com/office/powerpoint/2010/main" val="4092202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Objectives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Traditional Core</a:t>
            </a:r>
          </a:p>
          <a:p>
            <a:pPr lvl="1"/>
            <a:r>
              <a:rPr lang="en-US" dirty="0" smtClean="0"/>
              <a:t>Develop strength of muscles</a:t>
            </a:r>
          </a:p>
          <a:p>
            <a:pPr lvl="1"/>
            <a:r>
              <a:rPr lang="en-US" dirty="0" smtClean="0"/>
              <a:t>Develop endurance of muscles </a:t>
            </a:r>
          </a:p>
          <a:p>
            <a:r>
              <a:rPr lang="en-US" dirty="0" smtClean="0"/>
              <a:t>PL Enriched CORE </a:t>
            </a:r>
          </a:p>
          <a:p>
            <a:pPr lvl="1"/>
            <a:r>
              <a:rPr lang="en-US" dirty="0" smtClean="0"/>
              <a:t>Develop multi-planar stability (must control movement in all directions)</a:t>
            </a:r>
          </a:p>
          <a:p>
            <a:pPr lvl="1"/>
            <a:r>
              <a:rPr lang="en-US" dirty="0" smtClean="0"/>
              <a:t>Develop multi-segmental stability </a:t>
            </a:r>
          </a:p>
          <a:p>
            <a:pPr lvl="2"/>
            <a:r>
              <a:rPr lang="en-US" dirty="0" smtClean="0"/>
              <a:t>Stability does not mean </a:t>
            </a:r>
            <a:r>
              <a:rPr lang="en-US" u="sng" dirty="0" smtClean="0"/>
              <a:t>static</a:t>
            </a:r>
            <a:r>
              <a:rPr lang="en-US" dirty="0" smtClean="0"/>
              <a:t>, dynamic stability is VERY NB</a:t>
            </a:r>
          </a:p>
          <a:p>
            <a:pPr lvl="1"/>
            <a:r>
              <a:rPr lang="en-US" dirty="0" smtClean="0"/>
              <a:t>Develop perturbation management for </a:t>
            </a:r>
            <a:r>
              <a:rPr lang="en-US" u="sng" dirty="0" smtClean="0"/>
              <a:t>expected</a:t>
            </a:r>
            <a:r>
              <a:rPr lang="en-US" dirty="0" smtClean="0"/>
              <a:t> and </a:t>
            </a:r>
            <a:r>
              <a:rPr lang="en-US" u="sng" dirty="0" smtClean="0"/>
              <a:t>unexpected</a:t>
            </a:r>
            <a:r>
              <a:rPr lang="en-US" dirty="0" smtClean="0"/>
              <a:t> circumstances</a:t>
            </a:r>
          </a:p>
          <a:p>
            <a:pPr lvl="1"/>
            <a:r>
              <a:rPr lang="en-US" dirty="0" smtClean="0"/>
              <a:t>Develop distal segment load control (control limb motion)</a:t>
            </a:r>
          </a:p>
          <a:p>
            <a:pPr lvl="1"/>
            <a:r>
              <a:rPr lang="en-US" dirty="0" smtClean="0"/>
              <a:t>Develop inter-segmental buffering (use interposed joints to buffer load) </a:t>
            </a:r>
            <a:endParaRPr lang="en-US" dirty="0"/>
          </a:p>
        </p:txBody>
      </p:sp>
    </p:spTree>
    <p:extLst>
      <p:ext uri="{BB962C8B-B14F-4D97-AF65-F5344CB8AC3E}">
        <p14:creationId xmlns:p14="http://schemas.microsoft.com/office/powerpoint/2010/main" val="2726869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CORE</a:t>
            </a:r>
            <a:endParaRPr lang="en-US" dirty="0"/>
          </a:p>
        </p:txBody>
      </p:sp>
      <p:sp>
        <p:nvSpPr>
          <p:cNvPr id="5" name="Content Placeholder 4"/>
          <p:cNvSpPr>
            <a:spLocks noGrp="1"/>
          </p:cNvSpPr>
          <p:nvPr>
            <p:ph idx="1"/>
          </p:nvPr>
        </p:nvSpPr>
        <p:spPr/>
        <p:txBody>
          <a:bodyPr/>
          <a:lstStyle/>
          <a:p>
            <a:r>
              <a:rPr lang="en-US" dirty="0" smtClean="0"/>
              <a:t>Can be performed in two lines or a circle</a:t>
            </a:r>
          </a:p>
          <a:p>
            <a:r>
              <a:rPr lang="en-US" dirty="0" smtClean="0"/>
              <a:t>Typically a designated player or parent or coach lead the session </a:t>
            </a:r>
          </a:p>
          <a:p>
            <a:r>
              <a:rPr lang="en-US" dirty="0" smtClean="0"/>
              <a:t>The lead cues each component and sets duration </a:t>
            </a:r>
            <a:endParaRPr lang="en-US" dirty="0"/>
          </a:p>
        </p:txBody>
      </p:sp>
    </p:spTree>
    <p:extLst>
      <p:ext uri="{BB962C8B-B14F-4D97-AF65-F5344CB8AC3E}">
        <p14:creationId xmlns:p14="http://schemas.microsoft.com/office/powerpoint/2010/main" val="3379125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Field </a:t>
            </a:r>
            <a:endParaRPr lang="en-US" dirty="0"/>
          </a:p>
        </p:txBody>
      </p:sp>
      <p:sp>
        <p:nvSpPr>
          <p:cNvPr id="5" name="Content Placeholder 4"/>
          <p:cNvSpPr>
            <a:spLocks noGrp="1"/>
          </p:cNvSpPr>
          <p:nvPr>
            <p:ph idx="1"/>
          </p:nvPr>
        </p:nvSpPr>
        <p:spPr/>
        <p:txBody>
          <a:bodyPr/>
          <a:lstStyle/>
          <a:p>
            <a:r>
              <a:rPr lang="en-US" dirty="0" smtClean="0"/>
              <a:t>Demo each component of MP</a:t>
            </a:r>
          </a:p>
          <a:p>
            <a:pPr lvl="1"/>
            <a:r>
              <a:rPr lang="en-US" dirty="0" smtClean="0"/>
              <a:t>Dynamics, Accelerations, Ladders, Cutting, Core</a:t>
            </a:r>
          </a:p>
          <a:p>
            <a:r>
              <a:rPr lang="en-US" dirty="0" smtClean="0"/>
              <a:t>Create groups of 4 and have each group run through each of the  components</a:t>
            </a:r>
          </a:p>
          <a:p>
            <a:r>
              <a:rPr lang="en-US" dirty="0" smtClean="0"/>
              <a:t>Wrap up with Q&amp;A</a:t>
            </a:r>
          </a:p>
          <a:p>
            <a:endParaRPr lang="en-US" dirty="0"/>
          </a:p>
        </p:txBody>
      </p:sp>
    </p:spTree>
    <p:extLst>
      <p:ext uri="{BB962C8B-B14F-4D97-AF65-F5344CB8AC3E}">
        <p14:creationId xmlns:p14="http://schemas.microsoft.com/office/powerpoint/2010/main" val="1351542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LF BACKGROUND SLIDES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99056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Need</a:t>
            </a:r>
            <a:endParaRPr lang="en-US" dirty="0"/>
          </a:p>
        </p:txBody>
      </p:sp>
      <p:sp>
        <p:nvSpPr>
          <p:cNvPr id="5" name="Content Placeholder 4"/>
          <p:cNvSpPr>
            <a:spLocks noGrp="1"/>
          </p:cNvSpPr>
          <p:nvPr>
            <p:ph idx="1"/>
          </p:nvPr>
        </p:nvSpPr>
        <p:spPr/>
        <p:txBody>
          <a:bodyPr>
            <a:normAutofit fontScale="92500"/>
          </a:bodyPr>
          <a:lstStyle/>
          <a:p>
            <a:r>
              <a:rPr lang="en-US" dirty="0" smtClean="0"/>
              <a:t>A systematic approach to develop physical literacy, fitness and positive psychology for personal excellence and performance excellence. </a:t>
            </a:r>
          </a:p>
          <a:p>
            <a:pPr lvl="1"/>
            <a:r>
              <a:rPr lang="en-US" dirty="0" smtClean="0"/>
              <a:t>Combat against physical inactivity and free play</a:t>
            </a:r>
          </a:p>
          <a:p>
            <a:pPr lvl="1"/>
            <a:r>
              <a:rPr lang="en-US" dirty="0" smtClean="0"/>
              <a:t>Keep kids in the sport</a:t>
            </a:r>
          </a:p>
          <a:p>
            <a:pPr lvl="1"/>
            <a:r>
              <a:rPr lang="en-US" dirty="0" smtClean="0"/>
              <a:t>Compensate for lack of optimal development in motor skills</a:t>
            </a:r>
          </a:p>
          <a:p>
            <a:pPr lvl="1"/>
            <a:r>
              <a:rPr lang="en-US" dirty="0" smtClean="0"/>
              <a:t>Reduce the gender gap in motor competence</a:t>
            </a:r>
          </a:p>
          <a:p>
            <a:pPr lvl="1"/>
            <a:r>
              <a:rPr lang="en-US" dirty="0" smtClean="0"/>
              <a:t>Contribute to reduction in lowering injuries</a:t>
            </a:r>
          </a:p>
        </p:txBody>
      </p:sp>
    </p:spTree>
    <p:extLst>
      <p:ext uri="{BB962C8B-B14F-4D97-AF65-F5344CB8AC3E}">
        <p14:creationId xmlns:p14="http://schemas.microsoft.com/office/powerpoint/2010/main" val="483239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LF BACKGROUND SECTIONS </a:t>
            </a:r>
            <a:endParaRPr lang="en-US" dirty="0"/>
          </a:p>
        </p:txBody>
      </p:sp>
      <p:sp>
        <p:nvSpPr>
          <p:cNvPr id="5" name="Content Placeholder 4"/>
          <p:cNvSpPr>
            <a:spLocks noGrp="1"/>
          </p:cNvSpPr>
          <p:nvPr>
            <p:ph idx="1"/>
          </p:nvPr>
        </p:nvSpPr>
        <p:spPr/>
        <p:txBody>
          <a:bodyPr>
            <a:normAutofit fontScale="85000" lnSpcReduction="10000"/>
          </a:bodyPr>
          <a:lstStyle/>
          <a:p>
            <a:pPr marL="514350" indent="-514350">
              <a:buFont typeface="+mj-lt"/>
              <a:buAutoNum type="arabicPeriod"/>
            </a:pPr>
            <a:r>
              <a:rPr lang="en-US" dirty="0" smtClean="0"/>
              <a:t>Developing physical literacy in youth</a:t>
            </a:r>
          </a:p>
          <a:p>
            <a:pPr marL="514350" indent="-514350">
              <a:buFont typeface="+mj-lt"/>
              <a:buAutoNum type="arabicPeriod"/>
            </a:pPr>
            <a:r>
              <a:rPr lang="en-US" dirty="0" smtClean="0"/>
              <a:t>Motor competence </a:t>
            </a:r>
          </a:p>
          <a:p>
            <a:pPr marL="514350" indent="-514350">
              <a:buFont typeface="+mj-lt"/>
              <a:buAutoNum type="arabicPeriod"/>
            </a:pPr>
            <a:r>
              <a:rPr lang="en-US" dirty="0"/>
              <a:t>Quality Sport Experience </a:t>
            </a:r>
            <a:r>
              <a:rPr lang="en-US" dirty="0" smtClean="0"/>
              <a:t>in soccer can </a:t>
            </a:r>
            <a:r>
              <a:rPr lang="en-US" dirty="0"/>
              <a:t>fix the motor competence problem </a:t>
            </a:r>
            <a:r>
              <a:rPr lang="en-US" dirty="0" smtClean="0"/>
              <a:t>using LTAD </a:t>
            </a:r>
            <a:endParaRPr lang="en-US" dirty="0"/>
          </a:p>
          <a:p>
            <a:pPr marL="514350" indent="-514350">
              <a:buFont typeface="+mj-lt"/>
              <a:buAutoNum type="arabicPeriod"/>
            </a:pPr>
            <a:r>
              <a:rPr lang="en-US" dirty="0" smtClean="0"/>
              <a:t>Limb dominance</a:t>
            </a:r>
          </a:p>
          <a:p>
            <a:pPr marL="514350" indent="-514350">
              <a:buFont typeface="+mj-lt"/>
              <a:buAutoNum type="arabicPeriod"/>
            </a:pPr>
            <a:r>
              <a:rPr lang="en-US" dirty="0" smtClean="0"/>
              <a:t>ACL injury information </a:t>
            </a:r>
          </a:p>
          <a:p>
            <a:pPr marL="514350" indent="-514350">
              <a:buFont typeface="+mj-lt"/>
              <a:buAutoNum type="arabicPeriod"/>
            </a:pPr>
            <a:r>
              <a:rPr lang="en-US" dirty="0" smtClean="0"/>
              <a:t>Motor control errors </a:t>
            </a:r>
          </a:p>
          <a:p>
            <a:pPr marL="514350" indent="-514350">
              <a:buFont typeface="+mj-lt"/>
              <a:buAutoNum type="arabicPeriod"/>
            </a:pPr>
            <a:r>
              <a:rPr lang="en-US" dirty="0" smtClean="0"/>
              <a:t>Creating quality training sessions</a:t>
            </a:r>
          </a:p>
          <a:p>
            <a:pPr marL="514350" indent="-514350">
              <a:buFont typeface="+mj-lt"/>
              <a:buAutoNum type="arabicPeriod"/>
            </a:pPr>
            <a:r>
              <a:rPr lang="en-US" dirty="0" smtClean="0"/>
              <a:t>Movement preparation program evaluation study  </a:t>
            </a:r>
          </a:p>
          <a:p>
            <a:pPr marL="514350" indent="-514350">
              <a:buFont typeface="+mj-lt"/>
              <a:buAutoNum type="arabicPeriod"/>
            </a:pPr>
            <a:r>
              <a:rPr lang="en-US" dirty="0" smtClean="0"/>
              <a:t>Gluteus </a:t>
            </a:r>
            <a:r>
              <a:rPr lang="en-US" dirty="0" err="1" smtClean="0"/>
              <a:t>Medius</a:t>
            </a:r>
            <a:r>
              <a:rPr lang="en-US" dirty="0" smtClean="0"/>
              <a:t> to the Maximus (MP +)</a:t>
            </a:r>
          </a:p>
        </p:txBody>
      </p:sp>
    </p:spTree>
    <p:extLst>
      <p:ext uri="{BB962C8B-B14F-4D97-AF65-F5344CB8AC3E}">
        <p14:creationId xmlns:p14="http://schemas.microsoft.com/office/powerpoint/2010/main" val="1228684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Developing physical literacy in youth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74521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Physical Literacy Cycle </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Develop movement competence </a:t>
            </a:r>
          </a:p>
          <a:p>
            <a:r>
              <a:rPr lang="en-US" dirty="0" smtClean="0"/>
              <a:t>Create environment where each participant can be challenged to their own level of ability in a fun and social setting </a:t>
            </a:r>
          </a:p>
          <a:p>
            <a:r>
              <a:rPr lang="en-US" dirty="0" smtClean="0"/>
              <a:t>Child realizes that failure is part of success not the opposite of success </a:t>
            </a:r>
          </a:p>
          <a:p>
            <a:r>
              <a:rPr lang="en-US" dirty="0" smtClean="0"/>
              <a:t>Leads to confidence </a:t>
            </a:r>
          </a:p>
          <a:p>
            <a:r>
              <a:rPr lang="en-US" dirty="0" smtClean="0"/>
              <a:t>Leads to enjoyment of activity </a:t>
            </a:r>
            <a:r>
              <a:rPr lang="en-US" dirty="0"/>
              <a:t>and </a:t>
            </a:r>
            <a:r>
              <a:rPr lang="en-US" dirty="0" smtClean="0"/>
              <a:t>socialization leading to motivation to continue participation </a:t>
            </a:r>
          </a:p>
          <a:p>
            <a:r>
              <a:rPr lang="en-US" dirty="0" smtClean="0"/>
              <a:t>Leads to child feeling comfortable moving in front of others especially when an audience is present</a:t>
            </a:r>
          </a:p>
          <a:p>
            <a:r>
              <a:rPr lang="en-US" dirty="0" smtClean="0"/>
              <a:t>Leads to child self-identifying that they possess talent, and that talent is not winning but mastery of movement </a:t>
            </a:r>
            <a:endParaRPr lang="en-US" dirty="0"/>
          </a:p>
        </p:txBody>
      </p:sp>
    </p:spTree>
    <p:extLst>
      <p:ext uri="{BB962C8B-B14F-4D97-AF65-F5344CB8AC3E}">
        <p14:creationId xmlns:p14="http://schemas.microsoft.com/office/powerpoint/2010/main" val="55740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 in Soccer</a:t>
            </a:r>
            <a:br>
              <a:rPr lang="en-US" dirty="0" smtClean="0"/>
            </a:br>
            <a:r>
              <a:rPr lang="en-US" sz="3600" dirty="0" smtClean="0"/>
              <a:t>Physical Characteristics</a:t>
            </a:r>
            <a:endParaRPr lang="en-US" sz="3600"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Speed &amp; Acceleration </a:t>
            </a:r>
          </a:p>
          <a:p>
            <a:pPr marL="514350" indent="-514350">
              <a:buFont typeface="+mj-lt"/>
              <a:buAutoNum type="arabicPeriod"/>
            </a:pPr>
            <a:r>
              <a:rPr lang="en-US" dirty="0" smtClean="0"/>
              <a:t>Aerobic fitness and endurance </a:t>
            </a:r>
          </a:p>
          <a:p>
            <a:pPr marL="514350" indent="-514350">
              <a:buFont typeface="+mj-lt"/>
              <a:buAutoNum type="arabicPeriod"/>
            </a:pPr>
            <a:r>
              <a:rPr lang="en-US" dirty="0" smtClean="0"/>
              <a:t>Power </a:t>
            </a:r>
          </a:p>
          <a:p>
            <a:pPr marL="514350" indent="-514350">
              <a:buFont typeface="+mj-lt"/>
              <a:buAutoNum type="arabicPeriod"/>
            </a:pPr>
            <a:r>
              <a:rPr lang="en-US" dirty="0" smtClean="0"/>
              <a:t>Agility </a:t>
            </a:r>
          </a:p>
          <a:p>
            <a:pPr marL="514350" indent="-514350">
              <a:buFont typeface="+mj-lt"/>
              <a:buAutoNum type="arabicPeriod"/>
            </a:pPr>
            <a:r>
              <a:rPr lang="en-US" dirty="0" smtClean="0"/>
              <a:t>Spatial awareness</a:t>
            </a:r>
          </a:p>
          <a:p>
            <a:pPr marL="514350" indent="-514350">
              <a:buFont typeface="+mj-lt"/>
              <a:buAutoNum type="arabicPeriod"/>
            </a:pPr>
            <a:r>
              <a:rPr lang="en-US" dirty="0" smtClean="0"/>
              <a:t>High motor proficiency in movement skills</a:t>
            </a:r>
          </a:p>
          <a:p>
            <a:pPr marL="514350" indent="-514350">
              <a:buFont typeface="+mj-lt"/>
              <a:buAutoNum type="arabicPeriod"/>
            </a:pPr>
            <a:r>
              <a:rPr lang="en-US" dirty="0" smtClean="0"/>
              <a:t>Diverse movement repertoire </a:t>
            </a:r>
          </a:p>
          <a:p>
            <a:pPr marL="514350" indent="-514350">
              <a:buFont typeface="+mj-lt"/>
              <a:buAutoNum type="arabicPeriod"/>
            </a:pPr>
            <a:r>
              <a:rPr lang="en-US" dirty="0" smtClean="0"/>
              <a:t>Symmetrical motor competence </a:t>
            </a:r>
          </a:p>
          <a:p>
            <a:pPr marL="0" indent="0">
              <a:buNone/>
            </a:pPr>
            <a:r>
              <a:rPr lang="en-US" dirty="0" smtClean="0"/>
              <a:t>… many others </a:t>
            </a:r>
          </a:p>
          <a:p>
            <a:endParaRPr lang="en-US" dirty="0"/>
          </a:p>
        </p:txBody>
      </p:sp>
    </p:spTree>
    <p:extLst>
      <p:ext uri="{BB962C8B-B14F-4D97-AF65-F5344CB8AC3E}">
        <p14:creationId xmlns:p14="http://schemas.microsoft.com/office/powerpoint/2010/main" val="13163090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9097395"/>
              </p:ext>
            </p:extLst>
          </p:nvPr>
        </p:nvGraphicFramePr>
        <p:xfrm>
          <a:off x="-284026" y="806572"/>
          <a:ext cx="9146968" cy="564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Left Arrow 5"/>
          <p:cNvSpPr/>
          <p:nvPr/>
        </p:nvSpPr>
        <p:spPr>
          <a:xfrm>
            <a:off x="5100519" y="634960"/>
            <a:ext cx="514913" cy="121843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3992523" y="437240"/>
            <a:ext cx="1107996" cy="369332"/>
          </a:xfrm>
          <a:prstGeom prst="rect">
            <a:avLst/>
          </a:prstGeom>
          <a:noFill/>
        </p:spPr>
        <p:txBody>
          <a:bodyPr wrap="none" rtlCol="0">
            <a:spAutoFit/>
          </a:bodyPr>
          <a:lstStyle/>
          <a:p>
            <a:r>
              <a:rPr lang="en-US" dirty="0" smtClean="0"/>
              <a:t>Successes</a:t>
            </a:r>
            <a:endParaRPr lang="en-US" dirty="0"/>
          </a:p>
        </p:txBody>
      </p:sp>
      <p:sp>
        <p:nvSpPr>
          <p:cNvPr id="8" name="TextBox 7"/>
          <p:cNvSpPr txBox="1"/>
          <p:nvPr/>
        </p:nvSpPr>
        <p:spPr>
          <a:xfrm>
            <a:off x="4078343" y="1607196"/>
            <a:ext cx="915635" cy="369332"/>
          </a:xfrm>
          <a:prstGeom prst="rect">
            <a:avLst/>
          </a:prstGeom>
          <a:noFill/>
        </p:spPr>
        <p:txBody>
          <a:bodyPr wrap="none" rtlCol="0">
            <a:spAutoFit/>
          </a:bodyPr>
          <a:lstStyle/>
          <a:p>
            <a:r>
              <a:rPr lang="en-US" dirty="0" smtClean="0"/>
              <a:t>Failures</a:t>
            </a:r>
            <a:endParaRPr lang="en-US" dirty="0"/>
          </a:p>
        </p:txBody>
      </p:sp>
      <p:sp>
        <p:nvSpPr>
          <p:cNvPr id="11" name="Rectangle 10"/>
          <p:cNvSpPr/>
          <p:nvPr/>
        </p:nvSpPr>
        <p:spPr>
          <a:xfrm>
            <a:off x="3489195" y="912541"/>
            <a:ext cx="2016986" cy="707886"/>
          </a:xfrm>
          <a:prstGeom prst="rect">
            <a:avLst/>
          </a:prstGeom>
          <a:noFill/>
        </p:spPr>
        <p:txBody>
          <a:bodyPr wrap="square" lIns="91440" tIns="45720" rIns="91440" bIns="45720">
            <a:spAutoFit/>
          </a:bodyPr>
          <a:lstStyle/>
          <a:p>
            <a:pPr algn="ctr"/>
            <a:r>
              <a:rPr lang="en-CA"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FUN</a:t>
            </a:r>
            <a:endParaRPr lang="en-CA"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Curved Left Arrow 11"/>
          <p:cNvSpPr/>
          <p:nvPr/>
        </p:nvSpPr>
        <p:spPr>
          <a:xfrm flipH="1" flipV="1">
            <a:off x="3472032" y="634960"/>
            <a:ext cx="461884" cy="121843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Striped Right Arrow 12"/>
          <p:cNvSpPr/>
          <p:nvPr/>
        </p:nvSpPr>
        <p:spPr>
          <a:xfrm>
            <a:off x="7002819" y="1787756"/>
            <a:ext cx="463422" cy="37754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620000" y="1676400"/>
            <a:ext cx="970638" cy="461665"/>
          </a:xfrm>
          <a:prstGeom prst="rect">
            <a:avLst/>
          </a:prstGeom>
          <a:noFill/>
        </p:spPr>
        <p:txBody>
          <a:bodyPr wrap="none" rtlCol="0">
            <a:spAutoFit/>
          </a:bodyPr>
          <a:lstStyle/>
          <a:p>
            <a:pPr algn="ctr"/>
            <a:r>
              <a:rPr lang="en-US" sz="2400" dirty="0" smtClean="0"/>
              <a:t>Talent </a:t>
            </a:r>
            <a:endParaRPr lang="en-US" sz="2400" dirty="0"/>
          </a:p>
        </p:txBody>
      </p:sp>
      <p:sp>
        <p:nvSpPr>
          <p:cNvPr id="15" name="Rectangle 14"/>
          <p:cNvSpPr/>
          <p:nvPr/>
        </p:nvSpPr>
        <p:spPr>
          <a:xfrm>
            <a:off x="3064578" y="291737"/>
            <a:ext cx="3001994" cy="923330"/>
          </a:xfrm>
          <a:prstGeom prst="rect">
            <a:avLst/>
          </a:prstGeom>
          <a:noFill/>
        </p:spPr>
        <p:txBody>
          <a:bodyPr wrap="none" lIns="91440" tIns="45720" rIns="91440" bIns="45720">
            <a:prstTxWarp prst="textArchUp">
              <a:avLst/>
            </a:prstTxWarp>
            <a:spAutoFit/>
          </a:bodyPr>
          <a:lstStyle/>
          <a:p>
            <a:pPr algn="ctr"/>
            <a:r>
              <a:rPr lang="en-CA"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Challenge</a:t>
            </a:r>
            <a:endParaRPr lang="en-CA"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6" name="Rectangle 15"/>
          <p:cNvSpPr/>
          <p:nvPr/>
        </p:nvSpPr>
        <p:spPr>
          <a:xfrm>
            <a:off x="3081742" y="1617828"/>
            <a:ext cx="2876208" cy="923330"/>
          </a:xfrm>
          <a:prstGeom prst="rect">
            <a:avLst/>
          </a:prstGeom>
          <a:noFill/>
        </p:spPr>
        <p:txBody>
          <a:bodyPr wrap="none" lIns="91440" tIns="45720" rIns="91440" bIns="45720">
            <a:prstTxWarp prst="textArchDown">
              <a:avLst/>
            </a:prstTxWarp>
            <a:spAutoFit/>
          </a:bodyPr>
          <a:lstStyle/>
          <a:p>
            <a:pPr algn="ctr"/>
            <a:r>
              <a:rPr lang="en-CA" sz="4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Audience</a:t>
            </a:r>
            <a:endParaRPr lang="en-CA" sz="4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cxnSp>
        <p:nvCxnSpPr>
          <p:cNvPr id="19" name="Straight Arrow Connector 18"/>
          <p:cNvCxnSpPr/>
          <p:nvPr/>
        </p:nvCxnSpPr>
        <p:spPr>
          <a:xfrm>
            <a:off x="2729040" y="2165300"/>
            <a:ext cx="617896" cy="211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700494" y="2165301"/>
            <a:ext cx="617896" cy="211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2" descr="http://www.brisbanekids.com.au/wp-content/uploads/2015/01/shutterstock_50643697-703x469.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544" b="99041" l="2489" r="97084">
                        <a14:foregroundMark x1="17852" y1="83262" x2="14154" y2="92751"/>
                      </a14:backgroundRemoval>
                    </a14:imgEffect>
                  </a14:imgLayer>
                </a14:imgProps>
              </a:ext>
            </a:extLst>
          </a:blip>
          <a:srcRect/>
          <a:stretch>
            <a:fillRect/>
          </a:stretch>
        </p:blipFill>
        <p:spPr bwMode="auto">
          <a:xfrm>
            <a:off x="3048000" y="2844656"/>
            <a:ext cx="2895600" cy="1931774"/>
          </a:xfrm>
          <a:prstGeom prst="rect">
            <a:avLst/>
          </a:prstGeom>
          <a:noFill/>
        </p:spPr>
      </p:pic>
    </p:spTree>
    <p:extLst>
      <p:ext uri="{BB962C8B-B14F-4D97-AF65-F5344CB8AC3E}">
        <p14:creationId xmlns:p14="http://schemas.microsoft.com/office/powerpoint/2010/main" val="24334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p:bldP spid="12" grpId="0" animBg="1"/>
      <p:bldP spid="13" grpId="0" animBg="1"/>
      <p:bldP spid="14" grpId="0"/>
      <p:bldP spid="15"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Motor Development STUNTED In an inactive no play world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778248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32AE51"/>
          </a:solidFill>
          <a:ln>
            <a:solidFill>
              <a:srgbClr val="32A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Quality </a:t>
            </a:r>
          </a:p>
          <a:p>
            <a:pPr algn="ctr"/>
            <a:r>
              <a:rPr lang="en-US" dirty="0" smtClean="0"/>
              <a:t>Physical Literacy </a:t>
            </a:r>
          </a:p>
          <a:p>
            <a:pPr algn="ctr"/>
            <a:r>
              <a:rPr lang="en-US" dirty="0" err="1" smtClean="0"/>
              <a:t>Expereince</a:t>
            </a:r>
            <a:endParaRPr lang="en-US" dirty="0"/>
          </a:p>
        </p:txBody>
      </p:sp>
      <p:graphicFrame>
        <p:nvGraphicFramePr>
          <p:cNvPr id="3" name="Diagram 2"/>
          <p:cNvGraphicFramePr/>
          <p:nvPr/>
        </p:nvGraphicFramePr>
        <p:xfrm>
          <a:off x="1828800" y="1735137"/>
          <a:ext cx="5486400" cy="3387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5204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Deficits in Motor competence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011620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45174154"/>
              </p:ext>
            </p:extLst>
          </p:nvPr>
        </p:nvGraphicFramePr>
        <p:xfrm>
          <a:off x="602409" y="549218"/>
          <a:ext cx="8416975" cy="5715000"/>
        </p:xfrm>
        <a:graphic>
          <a:graphicData uri="http://schemas.openxmlformats.org/presentationml/2006/ole">
            <mc:AlternateContent xmlns:mc="http://schemas.openxmlformats.org/markup-compatibility/2006">
              <mc:Choice xmlns:v="urn:schemas-microsoft-com:vml" Requires="v">
                <p:oleObj spid="_x0000_s5134" name="Document" r:id="rId3" imgW="6654800" imgH="5715000" progId="Word.Document.12">
                  <p:embed/>
                </p:oleObj>
              </mc:Choice>
              <mc:Fallback>
                <p:oleObj name="Document" r:id="rId3" imgW="6654800" imgH="5715000" progId="Word.Document.12">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09" y="549218"/>
                        <a:ext cx="8416975" cy="571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rot="16200000">
            <a:off x="6284231" y="2967335"/>
            <a:ext cx="3999826" cy="923330"/>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Participation</a:t>
            </a:r>
            <a:endParaRPr lang="en-C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ight Arrow 6"/>
          <p:cNvSpPr/>
          <p:nvPr/>
        </p:nvSpPr>
        <p:spPr>
          <a:xfrm>
            <a:off x="7456844" y="3109503"/>
            <a:ext cx="439595" cy="5209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607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571500" y="228600"/>
            <a:ext cx="7328443" cy="5872075"/>
          </a:xfrm>
          <a:prstGeom prst="rect">
            <a:avLst/>
          </a:prstGeom>
        </p:spPr>
      </p:pic>
      <p:cxnSp>
        <p:nvCxnSpPr>
          <p:cNvPr id="4" name="Straight Arrow Connector 3"/>
          <p:cNvCxnSpPr/>
          <p:nvPr/>
        </p:nvCxnSpPr>
        <p:spPr>
          <a:xfrm flipV="1">
            <a:off x="1600200" y="533400"/>
            <a:ext cx="4114800" cy="2667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278152" y="1169899"/>
            <a:ext cx="1441420" cy="646331"/>
          </a:xfrm>
          <a:prstGeom prst="rect">
            <a:avLst/>
          </a:prstGeom>
          <a:noFill/>
        </p:spPr>
        <p:txBody>
          <a:bodyPr wrap="none" rtlCol="0">
            <a:spAutoFit/>
          </a:bodyPr>
          <a:lstStyle/>
          <a:p>
            <a:r>
              <a:rPr lang="en-US" dirty="0" smtClean="0">
                <a:solidFill>
                  <a:schemeClr val="tx2">
                    <a:lumMod val="60000"/>
                    <a:lumOff val="40000"/>
                  </a:schemeClr>
                </a:solidFill>
              </a:rPr>
              <a:t>Boys, n=2938</a:t>
            </a:r>
            <a:r>
              <a:rPr lang="en-US" dirty="0" smtClean="0"/>
              <a:t> </a:t>
            </a:r>
          </a:p>
          <a:p>
            <a:r>
              <a:rPr lang="en-US" dirty="0" smtClean="0">
                <a:solidFill>
                  <a:srgbClr val="008000"/>
                </a:solidFill>
              </a:rPr>
              <a:t>Girls, n=2835</a:t>
            </a:r>
          </a:p>
        </p:txBody>
      </p:sp>
      <p:sp>
        <p:nvSpPr>
          <p:cNvPr id="7" name="Rectangle 6"/>
          <p:cNvSpPr/>
          <p:nvPr/>
        </p:nvSpPr>
        <p:spPr>
          <a:xfrm>
            <a:off x="685800" y="762000"/>
            <a:ext cx="304800" cy="5029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491734" y="2863334"/>
            <a:ext cx="4572000" cy="369332"/>
          </a:xfrm>
          <a:prstGeom prst="rect">
            <a:avLst/>
          </a:prstGeom>
          <a:noFill/>
        </p:spPr>
        <p:txBody>
          <a:bodyPr wrap="square" rtlCol="0">
            <a:spAutoFit/>
          </a:bodyPr>
          <a:lstStyle/>
          <a:p>
            <a:r>
              <a:rPr lang="en-US" dirty="0" smtClean="0"/>
              <a:t>Overhand Throw (Proficiency, mean 95% CI)</a:t>
            </a:r>
            <a:endParaRPr lang="en-US" dirty="0"/>
          </a:p>
        </p:txBody>
      </p:sp>
      <p:sp>
        <p:nvSpPr>
          <p:cNvPr id="9" name="TextBox 8"/>
          <p:cNvSpPr txBox="1"/>
          <p:nvPr/>
        </p:nvSpPr>
        <p:spPr>
          <a:xfrm rot="19593224">
            <a:off x="2164849" y="1763216"/>
            <a:ext cx="2263961" cy="369332"/>
          </a:xfrm>
          <a:prstGeom prst="rect">
            <a:avLst/>
          </a:prstGeom>
          <a:noFill/>
        </p:spPr>
        <p:txBody>
          <a:bodyPr wrap="none" rtlCol="0">
            <a:spAutoFit/>
          </a:bodyPr>
          <a:lstStyle/>
          <a:p>
            <a:r>
              <a:rPr lang="en-US" dirty="0" smtClean="0"/>
              <a:t>Curricular Expectation</a:t>
            </a:r>
            <a:endParaRPr lang="en-US" dirty="0"/>
          </a:p>
        </p:txBody>
      </p:sp>
      <p:sp>
        <p:nvSpPr>
          <p:cNvPr id="2" name="Rectangle 1"/>
          <p:cNvSpPr/>
          <p:nvPr/>
        </p:nvSpPr>
        <p:spPr>
          <a:xfrm>
            <a:off x="5087158" y="5731343"/>
            <a:ext cx="2632414" cy="369332"/>
          </a:xfrm>
          <a:prstGeom prst="rect">
            <a:avLst/>
          </a:prstGeom>
        </p:spPr>
        <p:txBody>
          <a:bodyPr wrap="none">
            <a:spAutoFit/>
          </a:bodyPr>
          <a:lstStyle/>
          <a:p>
            <a:r>
              <a:rPr lang="en-US" dirty="0" smtClean="0"/>
              <a:t> </a:t>
            </a:r>
            <a:r>
              <a:rPr lang="en-US" dirty="0"/>
              <a:t>My Personal Best,  </a:t>
            </a:r>
            <a:r>
              <a:rPr lang="en-US" dirty="0" smtClean="0"/>
              <a:t>2014 </a:t>
            </a:r>
            <a:endParaRPr lang="en-US" dirty="0"/>
          </a:p>
        </p:txBody>
      </p:sp>
    </p:spTree>
    <p:extLst>
      <p:ext uri="{BB962C8B-B14F-4D97-AF65-F5344CB8AC3E}">
        <p14:creationId xmlns:p14="http://schemas.microsoft.com/office/powerpoint/2010/main" val="14569741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571500" y="228600"/>
            <a:ext cx="7313677" cy="5860244"/>
          </a:xfrm>
          <a:prstGeom prst="rect">
            <a:avLst/>
          </a:prstGeom>
        </p:spPr>
      </p:pic>
      <p:cxnSp>
        <p:nvCxnSpPr>
          <p:cNvPr id="4" name="Straight Arrow Connector 3"/>
          <p:cNvCxnSpPr/>
          <p:nvPr/>
        </p:nvCxnSpPr>
        <p:spPr>
          <a:xfrm flipV="1">
            <a:off x="1447800" y="685800"/>
            <a:ext cx="3352800" cy="243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762000" y="762000"/>
            <a:ext cx="304800" cy="5029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415534" y="2634734"/>
            <a:ext cx="4572000" cy="369332"/>
          </a:xfrm>
          <a:prstGeom prst="rect">
            <a:avLst/>
          </a:prstGeom>
          <a:noFill/>
        </p:spPr>
        <p:txBody>
          <a:bodyPr wrap="square" rtlCol="0">
            <a:spAutoFit/>
          </a:bodyPr>
          <a:lstStyle/>
          <a:p>
            <a:r>
              <a:rPr lang="en-US" dirty="0" smtClean="0"/>
              <a:t>Kick a ball (Proficiency, mean 95% CI)</a:t>
            </a:r>
            <a:endParaRPr lang="en-US" dirty="0"/>
          </a:p>
        </p:txBody>
      </p:sp>
      <p:sp>
        <p:nvSpPr>
          <p:cNvPr id="7" name="TextBox 6"/>
          <p:cNvSpPr txBox="1"/>
          <p:nvPr/>
        </p:nvSpPr>
        <p:spPr>
          <a:xfrm>
            <a:off x="6201179" y="991728"/>
            <a:ext cx="1441420" cy="646331"/>
          </a:xfrm>
          <a:prstGeom prst="rect">
            <a:avLst/>
          </a:prstGeom>
          <a:noFill/>
        </p:spPr>
        <p:txBody>
          <a:bodyPr wrap="none" rtlCol="0">
            <a:spAutoFit/>
          </a:bodyPr>
          <a:lstStyle/>
          <a:p>
            <a:r>
              <a:rPr lang="en-US" dirty="0" smtClean="0">
                <a:solidFill>
                  <a:schemeClr val="tx2">
                    <a:lumMod val="60000"/>
                    <a:lumOff val="40000"/>
                  </a:schemeClr>
                </a:solidFill>
              </a:rPr>
              <a:t>Boys, n=2938</a:t>
            </a:r>
            <a:r>
              <a:rPr lang="en-US" dirty="0" smtClean="0"/>
              <a:t> </a:t>
            </a:r>
          </a:p>
          <a:p>
            <a:r>
              <a:rPr lang="en-US" dirty="0" smtClean="0">
                <a:solidFill>
                  <a:srgbClr val="008000"/>
                </a:solidFill>
              </a:rPr>
              <a:t>Girls, n=2835</a:t>
            </a:r>
          </a:p>
        </p:txBody>
      </p:sp>
      <p:sp>
        <p:nvSpPr>
          <p:cNvPr id="8" name="TextBox 7"/>
          <p:cNvSpPr txBox="1"/>
          <p:nvPr/>
        </p:nvSpPr>
        <p:spPr>
          <a:xfrm rot="19417149">
            <a:off x="1946302" y="1549842"/>
            <a:ext cx="2263961" cy="369332"/>
          </a:xfrm>
          <a:prstGeom prst="rect">
            <a:avLst/>
          </a:prstGeom>
          <a:noFill/>
        </p:spPr>
        <p:txBody>
          <a:bodyPr wrap="none" rtlCol="0">
            <a:spAutoFit/>
          </a:bodyPr>
          <a:lstStyle/>
          <a:p>
            <a:r>
              <a:rPr lang="en-US" dirty="0" smtClean="0"/>
              <a:t>Curricular Expectation</a:t>
            </a:r>
            <a:endParaRPr lang="en-US" dirty="0"/>
          </a:p>
        </p:txBody>
      </p:sp>
      <p:sp>
        <p:nvSpPr>
          <p:cNvPr id="9" name="Rectangle 8"/>
          <p:cNvSpPr/>
          <p:nvPr/>
        </p:nvSpPr>
        <p:spPr>
          <a:xfrm>
            <a:off x="5357441" y="5719512"/>
            <a:ext cx="2483437" cy="369332"/>
          </a:xfrm>
          <a:prstGeom prst="rect">
            <a:avLst/>
          </a:prstGeom>
        </p:spPr>
        <p:txBody>
          <a:bodyPr wrap="none">
            <a:spAutoFit/>
          </a:bodyPr>
          <a:lstStyle/>
          <a:p>
            <a:r>
              <a:rPr lang="en-US" dirty="0" smtClean="0"/>
              <a:t> </a:t>
            </a:r>
            <a:r>
              <a:rPr lang="en-US" dirty="0"/>
              <a:t>My Personal Best,  </a:t>
            </a:r>
            <a:r>
              <a:rPr lang="en-US" dirty="0" smtClean="0"/>
              <a:t>2014</a:t>
            </a:r>
            <a:endParaRPr lang="en-US" dirty="0"/>
          </a:p>
        </p:txBody>
      </p:sp>
    </p:spTree>
    <p:extLst>
      <p:ext uri="{BB962C8B-B14F-4D97-AF65-F5344CB8AC3E}">
        <p14:creationId xmlns:p14="http://schemas.microsoft.com/office/powerpoint/2010/main" val="17796901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Deficits in MOVEMENT VOCABULARY</a:t>
            </a:r>
            <a:br>
              <a:rPr lang="en-US" dirty="0" smtClean="0"/>
            </a:br>
            <a:r>
              <a:rPr lang="en-US" dirty="0" smtClean="0"/>
              <a:t>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932595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1252728"/>
          </a:xfrm>
        </p:spPr>
        <p:txBody>
          <a:bodyPr>
            <a:noAutofit/>
          </a:bodyPr>
          <a:lstStyle/>
          <a:p>
            <a:r>
              <a:rPr lang="en-US" sz="2800" dirty="0" smtClean="0"/>
              <a:t>Motor Competence in Curricular Linked Skills </a:t>
            </a:r>
            <a:br>
              <a:rPr lang="en-US" sz="2800" dirty="0" smtClean="0"/>
            </a:br>
            <a:r>
              <a:rPr lang="en-US" sz="2800" dirty="0" smtClean="0"/>
              <a:t>(n=5773, My </a:t>
            </a:r>
            <a:r>
              <a:rPr lang="en-US" sz="2800" dirty="0"/>
              <a:t>Personal </a:t>
            </a:r>
            <a:r>
              <a:rPr lang="en-US" sz="2800" dirty="0" smtClean="0"/>
              <a:t>Best,  </a:t>
            </a:r>
            <a:r>
              <a:rPr lang="en-US" sz="2800" dirty="0"/>
              <a:t>2014)</a:t>
            </a:r>
            <a:r>
              <a:rPr lang="en-US" sz="2800" dirty="0" smtClean="0"/>
              <a:t> </a:t>
            </a:r>
            <a:endParaRPr lang="en-US" sz="28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26423" y="914400"/>
            <a:ext cx="8360377" cy="5295798"/>
          </a:xfrm>
          <a:prstGeom prst="rect">
            <a:avLst/>
          </a:prstGeom>
        </p:spPr>
      </p:pic>
      <p:sp>
        <p:nvSpPr>
          <p:cNvPr id="2" name="TextBox 1"/>
          <p:cNvSpPr txBox="1"/>
          <p:nvPr/>
        </p:nvSpPr>
        <p:spPr>
          <a:xfrm>
            <a:off x="356181" y="5873132"/>
            <a:ext cx="1587807" cy="369332"/>
          </a:xfrm>
          <a:prstGeom prst="rect">
            <a:avLst/>
          </a:prstGeom>
          <a:noFill/>
        </p:spPr>
        <p:txBody>
          <a:bodyPr wrap="none" rtlCol="0">
            <a:spAutoFit/>
          </a:bodyPr>
          <a:lstStyle/>
          <a:p>
            <a:r>
              <a:rPr lang="en-US" dirty="0" smtClean="0"/>
              <a:t>Female &gt; Male</a:t>
            </a:r>
            <a:endParaRPr lang="en-US" dirty="0"/>
          </a:p>
        </p:txBody>
      </p:sp>
      <p:sp>
        <p:nvSpPr>
          <p:cNvPr id="5" name="TextBox 4"/>
          <p:cNvSpPr txBox="1"/>
          <p:nvPr/>
        </p:nvSpPr>
        <p:spPr>
          <a:xfrm>
            <a:off x="6050181" y="5840866"/>
            <a:ext cx="1587807" cy="369332"/>
          </a:xfrm>
          <a:prstGeom prst="rect">
            <a:avLst/>
          </a:prstGeom>
          <a:noFill/>
        </p:spPr>
        <p:txBody>
          <a:bodyPr wrap="none" rtlCol="0">
            <a:spAutoFit/>
          </a:bodyPr>
          <a:lstStyle/>
          <a:p>
            <a:r>
              <a:rPr lang="en-US" dirty="0"/>
              <a:t>M</a:t>
            </a:r>
            <a:r>
              <a:rPr lang="en-US" dirty="0" smtClean="0"/>
              <a:t>ale &gt; Female</a:t>
            </a:r>
            <a:endParaRPr lang="en-US" dirty="0"/>
          </a:p>
        </p:txBody>
      </p:sp>
    </p:spTree>
    <p:extLst>
      <p:ext uri="{BB962C8B-B14F-4D97-AF65-F5344CB8AC3E}">
        <p14:creationId xmlns:p14="http://schemas.microsoft.com/office/powerpoint/2010/main" val="38192601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34471" y="1306286"/>
            <a:ext cx="4416437" cy="5551714"/>
          </a:xfrm>
          <a:prstGeom prst="rect">
            <a:avLst/>
          </a:prstGeom>
          <a:noFill/>
          <a:ln>
            <a:noFill/>
          </a:ln>
        </p:spPr>
      </p:pic>
      <p:sp>
        <p:nvSpPr>
          <p:cNvPr id="3" name="Title 2"/>
          <p:cNvSpPr>
            <a:spLocks noGrp="1"/>
          </p:cNvSpPr>
          <p:nvPr>
            <p:ph type="title"/>
          </p:nvPr>
        </p:nvSpPr>
        <p:spPr/>
        <p:txBody>
          <a:bodyPr>
            <a:normAutofit/>
          </a:bodyPr>
          <a:lstStyle/>
          <a:p>
            <a:r>
              <a:rPr lang="en-US" dirty="0" smtClean="0"/>
              <a:t>Movement Vocabulary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284648158"/>
              </p:ext>
            </p:extLst>
          </p:nvPr>
        </p:nvGraphicFramePr>
        <p:xfrm>
          <a:off x="4550909" y="1231900"/>
          <a:ext cx="8416925" cy="5537200"/>
        </p:xfrm>
        <a:graphic>
          <a:graphicData uri="http://schemas.openxmlformats.org/presentationml/2006/ole">
            <mc:AlternateContent xmlns:mc="http://schemas.openxmlformats.org/markup-compatibility/2006">
              <mc:Choice xmlns:v="urn:schemas-microsoft-com:vml" Requires="v">
                <p:oleObj spid="_x0000_s6158" name="Document" r:id="rId4" imgW="6654800" imgH="5537200" progId="Word.Document.12">
                  <p:embed/>
                </p:oleObj>
              </mc:Choice>
              <mc:Fallback>
                <p:oleObj name="Document" r:id="rId4" imgW="6654800" imgH="5537200" progId="Word.Document.12">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0909" y="1231900"/>
                        <a:ext cx="8416925" cy="553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ight Arrow 4"/>
          <p:cNvSpPr/>
          <p:nvPr/>
        </p:nvSpPr>
        <p:spPr>
          <a:xfrm>
            <a:off x="671286" y="2213429"/>
            <a:ext cx="979714" cy="14514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200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 in Soccer</a:t>
            </a:r>
            <a:br>
              <a:rPr lang="en-US" dirty="0" smtClean="0"/>
            </a:br>
            <a:r>
              <a:rPr lang="en-US" sz="2700" dirty="0" smtClean="0"/>
              <a:t>Psychological Characteristics</a:t>
            </a:r>
            <a:endParaRPr lang="en-US" sz="2700" dirty="0"/>
          </a:p>
        </p:txBody>
      </p:sp>
      <p:sp>
        <p:nvSpPr>
          <p:cNvPr id="3" name="Content Placeholder 2"/>
          <p:cNvSpPr>
            <a:spLocks noGrp="1"/>
          </p:cNvSpPr>
          <p:nvPr>
            <p:ph idx="1"/>
          </p:nvPr>
        </p:nvSpPr>
        <p:spPr/>
        <p:txBody>
          <a:bodyPr>
            <a:normAutofit fontScale="92500" lnSpcReduction="20000"/>
          </a:bodyPr>
          <a:lstStyle/>
          <a:p>
            <a:r>
              <a:rPr lang="en-US" dirty="0" smtClean="0"/>
              <a:t>Self or intrinsically motivated </a:t>
            </a:r>
          </a:p>
          <a:p>
            <a:r>
              <a:rPr lang="en-US" dirty="0" smtClean="0"/>
              <a:t>Confident </a:t>
            </a:r>
          </a:p>
          <a:p>
            <a:r>
              <a:rPr lang="en-US" dirty="0" smtClean="0"/>
              <a:t>Focused and determined </a:t>
            </a:r>
          </a:p>
          <a:p>
            <a:r>
              <a:rPr lang="en-US" dirty="0" smtClean="0"/>
              <a:t>Able to manage emotions and anxiety</a:t>
            </a:r>
          </a:p>
          <a:p>
            <a:r>
              <a:rPr lang="en-US" dirty="0" smtClean="0"/>
              <a:t>Goal setter and executes on plan  </a:t>
            </a:r>
          </a:p>
          <a:p>
            <a:r>
              <a:rPr lang="en-US" dirty="0" smtClean="0"/>
              <a:t>Punctual </a:t>
            </a:r>
          </a:p>
          <a:p>
            <a:r>
              <a:rPr lang="en-US" dirty="0" smtClean="0"/>
              <a:t>Aware of people and environment </a:t>
            </a:r>
          </a:p>
          <a:p>
            <a:r>
              <a:rPr lang="en-US" dirty="0" smtClean="0"/>
              <a:t>Commitment</a:t>
            </a:r>
          </a:p>
          <a:p>
            <a:r>
              <a:rPr lang="en-US" dirty="0" smtClean="0"/>
              <a:t>Control over the outcome </a:t>
            </a:r>
            <a:endParaRPr lang="en-US" dirty="0"/>
          </a:p>
        </p:txBody>
      </p:sp>
    </p:spTree>
    <p:extLst>
      <p:ext uri="{BB962C8B-B14F-4D97-AF65-F5344CB8AC3E}">
        <p14:creationId xmlns:p14="http://schemas.microsoft.com/office/powerpoint/2010/main" val="33292887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95051"/>
            <a:ext cx="8529770" cy="1143000"/>
          </a:xfrm>
        </p:spPr>
        <p:txBody>
          <a:bodyPr>
            <a:normAutofit/>
          </a:bodyPr>
          <a:lstStyle/>
          <a:p>
            <a:r>
              <a:rPr lang="en-US" sz="3600" dirty="0" smtClean="0"/>
              <a:t>Females Cut Different &amp; Asymmetrically</a:t>
            </a:r>
            <a:endParaRPr lang="en-US" sz="3600" dirty="0"/>
          </a:p>
        </p:txBody>
      </p:sp>
      <p:graphicFrame>
        <p:nvGraphicFramePr>
          <p:cNvPr id="4" name="Object 3"/>
          <p:cNvGraphicFramePr>
            <a:graphicFrameLocks noChangeAspect="1"/>
          </p:cNvGraphicFramePr>
          <p:nvPr>
            <p:extLst>
              <p:ext uri="{D42A27DB-BD31-4B8C-83A1-F6EECF244321}">
                <p14:modId xmlns:p14="http://schemas.microsoft.com/office/powerpoint/2010/main" val="2523195946"/>
              </p:ext>
            </p:extLst>
          </p:nvPr>
        </p:nvGraphicFramePr>
        <p:xfrm>
          <a:off x="0" y="1310374"/>
          <a:ext cx="10411702" cy="2978122"/>
        </p:xfrm>
        <a:graphic>
          <a:graphicData uri="http://schemas.openxmlformats.org/presentationml/2006/ole">
            <mc:AlternateContent xmlns:mc="http://schemas.openxmlformats.org/markup-compatibility/2006">
              <mc:Choice xmlns:v="urn:schemas-microsoft-com:vml" Requires="v">
                <p:oleObj spid="_x0000_s7195" name="Document" r:id="rId3" imgW="5638592" imgH="1612841" progId="Word.Document.12">
                  <p:embed/>
                </p:oleObj>
              </mc:Choice>
              <mc:Fallback>
                <p:oleObj name="Document" r:id="rId3" imgW="5638592" imgH="1612841" progId="Word.Document.12">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10374"/>
                        <a:ext cx="10411702" cy="29781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174200"/>
              </p:ext>
            </p:extLst>
          </p:nvPr>
        </p:nvGraphicFramePr>
        <p:xfrm>
          <a:off x="0" y="4072875"/>
          <a:ext cx="10352458" cy="2611431"/>
        </p:xfrm>
        <a:graphic>
          <a:graphicData uri="http://schemas.openxmlformats.org/presentationml/2006/ole">
            <mc:AlternateContent xmlns:mc="http://schemas.openxmlformats.org/markup-compatibility/2006">
              <mc:Choice xmlns:v="urn:schemas-microsoft-com:vml" Requires="v">
                <p:oleObj spid="_x0000_s7196" name="Document" r:id="rId5" imgW="5638592" imgH="1422348" progId="Word.Document.12">
                  <p:embed/>
                </p:oleObj>
              </mc:Choice>
              <mc:Fallback>
                <p:oleObj name="Document" r:id="rId5" imgW="5638592" imgH="1422348" progId="Word.Document.12">
                  <p:embed/>
                  <p:pic>
                    <p:nvPicPr>
                      <p:cNvPr id="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2875"/>
                        <a:ext cx="10352458" cy="26114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2"/>
          <p:cNvSpPr/>
          <p:nvPr/>
        </p:nvSpPr>
        <p:spPr>
          <a:xfrm>
            <a:off x="4095751" y="2428875"/>
            <a:ext cx="3222625" cy="793750"/>
          </a:xfrm>
          <a:prstGeom prst="ellipse">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Oval 5"/>
          <p:cNvSpPr/>
          <p:nvPr/>
        </p:nvSpPr>
        <p:spPr>
          <a:xfrm>
            <a:off x="4095751" y="4835525"/>
            <a:ext cx="3222625" cy="793750"/>
          </a:xfrm>
          <a:prstGeom prst="ellipse">
            <a:avLst/>
          </a:prstGeom>
          <a:gradFill flip="none" rotWithShape="1">
            <a:gsLst>
              <a:gs pos="0">
                <a:schemeClr val="accent3">
                  <a:shade val="51000"/>
                  <a:satMod val="130000"/>
                  <a:alpha val="37000"/>
                </a:schemeClr>
              </a:gs>
              <a:gs pos="80000">
                <a:schemeClr val="accent3">
                  <a:shade val="93000"/>
                  <a:satMod val="130000"/>
                  <a:alpha val="37000"/>
                </a:schemeClr>
              </a:gs>
              <a:gs pos="100000">
                <a:schemeClr val="accent3">
                  <a:shade val="94000"/>
                  <a:satMod val="135000"/>
                  <a:alpha val="3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63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Deficits in MOVEMENT CONFIDENCE</a:t>
            </a:r>
            <a:br>
              <a:rPr lang="en-US" dirty="0" smtClean="0"/>
            </a:br>
            <a:r>
              <a:rPr lang="en-US" dirty="0" smtClean="0"/>
              <a:t>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7060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Confidence in Performing Activity</a:t>
            </a:r>
            <a:br>
              <a:rPr lang="en-US" dirty="0" smtClean="0"/>
            </a:br>
            <a:r>
              <a:rPr lang="en-US" dirty="0" smtClean="0"/>
              <a:t> </a:t>
            </a:r>
            <a:r>
              <a:rPr lang="en-US" sz="2700" dirty="0" smtClean="0"/>
              <a:t>(</a:t>
            </a:r>
            <a:r>
              <a:rPr lang="en-US" sz="2700" dirty="0"/>
              <a:t>My Personal </a:t>
            </a:r>
            <a:r>
              <a:rPr lang="en-US" sz="2700" dirty="0" smtClean="0"/>
              <a:t>Best,  </a:t>
            </a:r>
            <a:r>
              <a:rPr lang="en-US" sz="2700" dirty="0"/>
              <a:t>2014)</a:t>
            </a:r>
            <a:endParaRPr lang="en-US" sz="2200" dirty="0"/>
          </a:p>
        </p:txBody>
      </p:sp>
      <p:sp>
        <p:nvSpPr>
          <p:cNvPr id="6" name="Content Placeholder 5"/>
          <p:cNvSpPr>
            <a:spLocks noGrp="1"/>
          </p:cNvSpPr>
          <p:nvPr>
            <p:ph idx="1"/>
          </p:nvPr>
        </p:nvSpPr>
        <p:spPr/>
        <p:txBody>
          <a:bodyPr/>
          <a:lstStyle/>
          <a:p>
            <a:endParaRPr lang="en-US" dirty="0"/>
          </a:p>
          <a:p>
            <a:endParaRPr lang="en-US" dirty="0"/>
          </a:p>
          <a:p>
            <a:endParaRPr lang="en-US" dirty="0"/>
          </a:p>
        </p:txBody>
      </p:sp>
      <p:pic>
        <p:nvPicPr>
          <p:cNvPr id="2" name="Picture 1"/>
          <p:cNvPicPr>
            <a:picLocks noChangeAspect="1"/>
          </p:cNvPicPr>
          <p:nvPr/>
        </p:nvPicPr>
        <p:blipFill>
          <a:blip r:embed="rId4" cstate="print"/>
          <a:stretch>
            <a:fillRect/>
          </a:stretch>
        </p:blipFill>
        <p:spPr>
          <a:xfrm>
            <a:off x="1191684" y="1530330"/>
            <a:ext cx="5630323" cy="4511420"/>
          </a:xfrm>
          <a:prstGeom prst="rect">
            <a:avLst/>
          </a:prstGeom>
        </p:spPr>
      </p:pic>
      <p:sp>
        <p:nvSpPr>
          <p:cNvPr id="7" name="Rectangle 6"/>
          <p:cNvSpPr/>
          <p:nvPr/>
        </p:nvSpPr>
        <p:spPr>
          <a:xfrm>
            <a:off x="1291195" y="1530330"/>
            <a:ext cx="304800" cy="42748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16200000">
            <a:off x="-566750" y="3064756"/>
            <a:ext cx="3886200" cy="369332"/>
          </a:xfrm>
          <a:prstGeom prst="rect">
            <a:avLst/>
          </a:prstGeom>
          <a:noFill/>
        </p:spPr>
        <p:txBody>
          <a:bodyPr wrap="square" rtlCol="0">
            <a:spAutoFit/>
          </a:bodyPr>
          <a:lstStyle/>
          <a:p>
            <a:r>
              <a:rPr lang="en-US" dirty="0" smtClean="0"/>
              <a:t>Confidence in activity (mean 95% CI)</a:t>
            </a:r>
            <a:endParaRPr lang="en-US" dirty="0"/>
          </a:p>
        </p:txBody>
      </p:sp>
      <p:sp>
        <p:nvSpPr>
          <p:cNvPr id="9" name="TextBox 8"/>
          <p:cNvSpPr txBox="1"/>
          <p:nvPr/>
        </p:nvSpPr>
        <p:spPr>
          <a:xfrm>
            <a:off x="5380587" y="2076886"/>
            <a:ext cx="1441420" cy="646331"/>
          </a:xfrm>
          <a:prstGeom prst="rect">
            <a:avLst/>
          </a:prstGeom>
          <a:noFill/>
        </p:spPr>
        <p:txBody>
          <a:bodyPr wrap="none" rtlCol="0">
            <a:spAutoFit/>
          </a:bodyPr>
          <a:lstStyle/>
          <a:p>
            <a:r>
              <a:rPr lang="en-US" dirty="0" smtClean="0">
                <a:solidFill>
                  <a:schemeClr val="tx2">
                    <a:lumMod val="60000"/>
                    <a:lumOff val="40000"/>
                  </a:schemeClr>
                </a:solidFill>
              </a:rPr>
              <a:t>Boys, n=2938</a:t>
            </a:r>
            <a:r>
              <a:rPr lang="en-US" dirty="0" smtClean="0"/>
              <a:t> </a:t>
            </a:r>
          </a:p>
          <a:p>
            <a:r>
              <a:rPr lang="en-US" dirty="0" smtClean="0">
                <a:solidFill>
                  <a:srgbClr val="008000"/>
                </a:solidFill>
              </a:rPr>
              <a:t>Girls, n=2835</a:t>
            </a:r>
          </a:p>
        </p:txBody>
      </p:sp>
      <p:cxnSp>
        <p:nvCxnSpPr>
          <p:cNvPr id="4" name="Straight Arrow Connector 3"/>
          <p:cNvCxnSpPr/>
          <p:nvPr/>
        </p:nvCxnSpPr>
        <p:spPr>
          <a:xfrm>
            <a:off x="2865987" y="3048000"/>
            <a:ext cx="2514600" cy="13716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865987" y="2841244"/>
            <a:ext cx="25146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1107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32AE51"/>
          </a:solidFill>
          <a:ln>
            <a:solidFill>
              <a:srgbClr val="32A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Quality </a:t>
            </a:r>
          </a:p>
          <a:p>
            <a:pPr algn="ctr"/>
            <a:r>
              <a:rPr lang="en-US" dirty="0" smtClean="0"/>
              <a:t>Physical Literacy </a:t>
            </a:r>
          </a:p>
          <a:p>
            <a:pPr algn="ctr"/>
            <a:r>
              <a:rPr lang="en-US" dirty="0" err="1" smtClean="0"/>
              <a:t>Expereince</a:t>
            </a:r>
            <a:endParaRPr lang="en-US" dirty="0"/>
          </a:p>
        </p:txBody>
      </p:sp>
      <p:graphicFrame>
        <p:nvGraphicFramePr>
          <p:cNvPr id="3" name="Diagram 2"/>
          <p:cNvGraphicFramePr/>
          <p:nvPr/>
        </p:nvGraphicFramePr>
        <p:xfrm>
          <a:off x="1828800" y="1735137"/>
          <a:ext cx="5486400" cy="3387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70459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Deficits in HAPPINESS and motivation </a:t>
            </a:r>
            <a:br>
              <a:rPr lang="en-US" dirty="0" smtClean="0"/>
            </a:br>
            <a:r>
              <a:rPr lang="en-US" dirty="0" smtClean="0"/>
              <a:t>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32250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66756" y="1374588"/>
            <a:ext cx="7602344" cy="4296415"/>
          </a:xfrm>
          <a:prstGeom prst="rect">
            <a:avLst/>
          </a:prstGeom>
          <a:noFill/>
          <a:ln>
            <a:noFill/>
          </a:ln>
        </p:spPr>
      </p:pic>
      <p:sp>
        <p:nvSpPr>
          <p:cNvPr id="5" name="Title 4"/>
          <p:cNvSpPr>
            <a:spLocks noGrp="1"/>
          </p:cNvSpPr>
          <p:nvPr>
            <p:ph type="title"/>
          </p:nvPr>
        </p:nvSpPr>
        <p:spPr/>
        <p:txBody>
          <a:bodyPr/>
          <a:lstStyle/>
          <a:p>
            <a:r>
              <a:rPr lang="en-US" dirty="0" smtClean="0"/>
              <a:t>Happiness and PA </a:t>
            </a:r>
            <a:endParaRPr lang="en-US" dirty="0"/>
          </a:p>
        </p:txBody>
      </p:sp>
      <p:sp>
        <p:nvSpPr>
          <p:cNvPr id="8" name="Right Arrow 7"/>
          <p:cNvSpPr/>
          <p:nvPr/>
        </p:nvSpPr>
        <p:spPr>
          <a:xfrm rot="2531231">
            <a:off x="3881011" y="3682943"/>
            <a:ext cx="2680881" cy="313598"/>
          </a:xfrm>
          <a:prstGeom prst="rightArrow">
            <a:avLst/>
          </a:prstGeom>
          <a:gradFill flip="none" rotWithShape="1">
            <a:gsLst>
              <a:gs pos="0">
                <a:schemeClr val="accent1">
                  <a:tint val="96000"/>
                  <a:satMod val="120000"/>
                  <a:lumMod val="120000"/>
                  <a:alpha val="20000"/>
                </a:schemeClr>
              </a:gs>
              <a:gs pos="100000">
                <a:schemeClr val="accent1">
                  <a:shade val="89000"/>
                  <a:lumMod val="90000"/>
                  <a:alpha val="2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1742417" y="3824973"/>
            <a:ext cx="4577538" cy="147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0880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32AE51"/>
          </a:solidFill>
          <a:ln>
            <a:solidFill>
              <a:srgbClr val="32AE5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Quality </a:t>
            </a:r>
          </a:p>
          <a:p>
            <a:pPr algn="ctr"/>
            <a:r>
              <a:rPr lang="en-US" dirty="0" smtClean="0"/>
              <a:t>Physical Literacy </a:t>
            </a:r>
          </a:p>
          <a:p>
            <a:pPr algn="ctr"/>
            <a:r>
              <a:rPr lang="en-US" dirty="0" err="1" smtClean="0"/>
              <a:t>Expereince</a:t>
            </a:r>
            <a:endParaRPr lang="en-US" dirty="0"/>
          </a:p>
        </p:txBody>
      </p:sp>
      <p:graphicFrame>
        <p:nvGraphicFramePr>
          <p:cNvPr id="3" name="Diagram 2"/>
          <p:cNvGraphicFramePr/>
          <p:nvPr/>
        </p:nvGraphicFramePr>
        <p:xfrm>
          <a:off x="1828800" y="1735137"/>
          <a:ext cx="5486400" cy="3387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28263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QUALITY COACHING delivering QPLE </a:t>
            </a:r>
            <a:br>
              <a:rPr lang="en-US" dirty="0" smtClean="0"/>
            </a:br>
            <a:r>
              <a:rPr lang="en-US" dirty="0" smtClean="0"/>
              <a:t/>
            </a:r>
            <a:br>
              <a:rPr lang="en-US" dirty="0" smtClean="0"/>
            </a:br>
            <a:r>
              <a:rPr lang="en-US" dirty="0" smtClean="0"/>
              <a:t>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99285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24471" cy="6992471"/>
          </a:xfrm>
          <a:prstGeom prst="rect">
            <a:avLst/>
          </a:prstGeom>
          <a:noFill/>
          <a:ln>
            <a:noFill/>
          </a:ln>
        </p:spPr>
      </p:pic>
    </p:spTree>
    <p:extLst>
      <p:ext uri="{BB962C8B-B14F-4D97-AF65-F5344CB8AC3E}">
        <p14:creationId xmlns:p14="http://schemas.microsoft.com/office/powerpoint/2010/main" val="9671842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Competence in Grade 3</a:t>
            </a:r>
            <a:endParaRPr lang="en-US" dirty="0"/>
          </a:p>
        </p:txBody>
      </p:sp>
      <p:sp>
        <p:nvSpPr>
          <p:cNvPr id="3" name="Content Placeholder 2"/>
          <p:cNvSpPr>
            <a:spLocks noGrp="1"/>
          </p:cNvSpPr>
          <p:nvPr>
            <p:ph idx="1"/>
          </p:nvPr>
        </p:nvSpPr>
        <p:spPr/>
        <p:txBody>
          <a:bodyPr/>
          <a:lstStyle/>
          <a:p>
            <a:r>
              <a:rPr lang="en-US" dirty="0" smtClean="0"/>
              <a:t>Females lag behind boys in most movement skills in standard system</a:t>
            </a:r>
          </a:p>
          <a:p>
            <a:r>
              <a:rPr lang="en-US" dirty="0" smtClean="0"/>
              <a:t>Neither boys nor girls are achieving desired competence in basic movement skills the standard for this age is a score of 50</a:t>
            </a:r>
          </a:p>
          <a:p>
            <a:endParaRPr lang="en-US" dirty="0" smtClean="0"/>
          </a:p>
        </p:txBody>
      </p:sp>
    </p:spTree>
    <p:extLst>
      <p:ext uri="{BB962C8B-B14F-4D97-AF65-F5344CB8AC3E}">
        <p14:creationId xmlns:p14="http://schemas.microsoft.com/office/powerpoint/2010/main" val="207734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in Soccer </a:t>
            </a:r>
            <a:endParaRPr lang="en-US" dirty="0"/>
          </a:p>
        </p:txBody>
      </p:sp>
      <p:sp>
        <p:nvSpPr>
          <p:cNvPr id="3" name="Content Placeholder 2"/>
          <p:cNvSpPr>
            <a:spLocks noGrp="1"/>
          </p:cNvSpPr>
          <p:nvPr>
            <p:ph idx="1"/>
          </p:nvPr>
        </p:nvSpPr>
        <p:spPr/>
        <p:txBody>
          <a:bodyPr/>
          <a:lstStyle/>
          <a:p>
            <a:r>
              <a:rPr lang="en-US" dirty="0" smtClean="0"/>
              <a:t>Is related to physical and mental characteristics. </a:t>
            </a:r>
          </a:p>
          <a:p>
            <a:endParaRPr lang="en-US" dirty="0"/>
          </a:p>
          <a:p>
            <a:r>
              <a:rPr lang="en-US" dirty="0" smtClean="0"/>
              <a:t>BUT is also related to the ability of the player to “keep in the sport”, and this is where durability comes in. </a:t>
            </a:r>
            <a:endParaRPr lang="en-US" dirty="0"/>
          </a:p>
        </p:txBody>
      </p:sp>
    </p:spTree>
    <p:extLst>
      <p:ext uri="{BB962C8B-B14F-4D97-AF65-F5344CB8AC3E}">
        <p14:creationId xmlns:p14="http://schemas.microsoft.com/office/powerpoint/2010/main" val="365109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Competence in Grade 3</a:t>
            </a:r>
            <a:endParaRPr lang="en-US" dirty="0"/>
          </a:p>
        </p:txBody>
      </p:sp>
      <p:sp>
        <p:nvSpPr>
          <p:cNvPr id="3" name="Content Placeholder 2"/>
          <p:cNvSpPr>
            <a:spLocks noGrp="1"/>
          </p:cNvSpPr>
          <p:nvPr>
            <p:ph idx="1"/>
          </p:nvPr>
        </p:nvSpPr>
        <p:spPr/>
        <p:txBody>
          <a:bodyPr/>
          <a:lstStyle/>
          <a:p>
            <a:r>
              <a:rPr lang="en-US" dirty="0" smtClean="0"/>
              <a:t>In the next slide, quality sport experiences delivered by coaches that employ LTAD with physical literacy as the foundation (and using MP) achieve, in a mix of boys and girls, the desired movement competency (greater tan 50!</a:t>
            </a:r>
          </a:p>
          <a:p>
            <a:r>
              <a:rPr lang="en-US" dirty="0" smtClean="0"/>
              <a:t>So it can be accomplished! </a:t>
            </a:r>
          </a:p>
        </p:txBody>
      </p:sp>
    </p:spTree>
    <p:extLst>
      <p:ext uri="{BB962C8B-B14F-4D97-AF65-F5344CB8AC3E}">
        <p14:creationId xmlns:p14="http://schemas.microsoft.com/office/powerpoint/2010/main" val="3127722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09529" cy="6858000"/>
          </a:xfrm>
          <a:prstGeom prst="rect">
            <a:avLst/>
          </a:prstGeom>
          <a:noFill/>
          <a:ln>
            <a:noFill/>
          </a:ln>
        </p:spPr>
      </p:pic>
      <p:sp>
        <p:nvSpPr>
          <p:cNvPr id="3" name="TextBox 2"/>
          <p:cNvSpPr txBox="1"/>
          <p:nvPr/>
        </p:nvSpPr>
        <p:spPr>
          <a:xfrm>
            <a:off x="1534463" y="5701822"/>
            <a:ext cx="1268158" cy="369332"/>
          </a:xfrm>
          <a:prstGeom prst="rect">
            <a:avLst/>
          </a:prstGeom>
          <a:noFill/>
        </p:spPr>
        <p:txBody>
          <a:bodyPr wrap="none" rtlCol="0">
            <a:spAutoFit/>
          </a:bodyPr>
          <a:lstStyle/>
          <a:p>
            <a:r>
              <a:rPr lang="en-US" dirty="0" err="1" smtClean="0"/>
              <a:t>Dev</a:t>
            </a:r>
            <a:r>
              <a:rPr lang="en-US" dirty="0" smtClean="0"/>
              <a:t> Soccer</a:t>
            </a:r>
            <a:endParaRPr lang="en-US" dirty="0"/>
          </a:p>
        </p:txBody>
      </p:sp>
      <p:sp>
        <p:nvSpPr>
          <p:cNvPr id="4" name="TextBox 3"/>
          <p:cNvSpPr txBox="1"/>
          <p:nvPr/>
        </p:nvSpPr>
        <p:spPr>
          <a:xfrm>
            <a:off x="4675098" y="5701822"/>
            <a:ext cx="1252942" cy="369332"/>
          </a:xfrm>
          <a:prstGeom prst="rect">
            <a:avLst/>
          </a:prstGeom>
          <a:noFill/>
        </p:spPr>
        <p:txBody>
          <a:bodyPr wrap="none" rtlCol="0">
            <a:spAutoFit/>
          </a:bodyPr>
          <a:lstStyle/>
          <a:p>
            <a:r>
              <a:rPr lang="en-US" dirty="0" smtClean="0"/>
              <a:t>Rec Soccer</a:t>
            </a:r>
            <a:endParaRPr lang="en-US" dirty="0"/>
          </a:p>
        </p:txBody>
      </p:sp>
    </p:spTree>
    <p:extLst>
      <p:ext uri="{BB962C8B-B14F-4D97-AF65-F5344CB8AC3E}">
        <p14:creationId xmlns:p14="http://schemas.microsoft.com/office/powerpoint/2010/main" val="31381332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Limb Dominance </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4105547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all about the “manipulation” foot, right?</a:t>
            </a:r>
            <a:endParaRPr lang="en-CA" dirty="0"/>
          </a:p>
        </p:txBody>
      </p:sp>
      <p:pic>
        <p:nvPicPr>
          <p:cNvPr id="5"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196063" y="1519429"/>
            <a:ext cx="4484428"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4759" y="5877877"/>
            <a:ext cx="8449436" cy="646331"/>
          </a:xfrm>
          <a:prstGeom prst="rect">
            <a:avLst/>
          </a:prstGeom>
          <a:noFill/>
        </p:spPr>
        <p:txBody>
          <a:bodyPr wrap="none" rtlCol="0">
            <a:spAutoFit/>
          </a:bodyPr>
          <a:lstStyle/>
          <a:p>
            <a:r>
              <a:rPr lang="en-US" dirty="0"/>
              <a:t>Exquisite targeting is required for the plant leg, otherwise bad kick and injury </a:t>
            </a:r>
            <a:r>
              <a:rPr lang="en-US" dirty="0" smtClean="0"/>
              <a:t>possibility.  </a:t>
            </a:r>
            <a:endParaRPr lang="en-US" dirty="0"/>
          </a:p>
          <a:p>
            <a:endParaRPr lang="en-US" dirty="0"/>
          </a:p>
        </p:txBody>
      </p:sp>
    </p:spTree>
    <p:extLst>
      <p:ext uri="{BB962C8B-B14F-4D97-AF65-F5344CB8AC3E}">
        <p14:creationId xmlns:p14="http://schemas.microsoft.com/office/powerpoint/2010/main" val="968669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41298" r="40663" b="57626"/>
          <a:stretch/>
        </p:blipFill>
        <p:spPr bwMode="auto">
          <a:xfrm flipH="1">
            <a:off x="895087" y="1066801"/>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60712" r="21248" b="57626"/>
          <a:stretch/>
        </p:blipFill>
        <p:spPr bwMode="auto">
          <a:xfrm flipH="1">
            <a:off x="3649272" y="423530"/>
            <a:ext cx="1828800" cy="1828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81183" r="778" b="57626"/>
          <a:stretch/>
        </p:blipFill>
        <p:spPr bwMode="auto">
          <a:xfrm flipH="1">
            <a:off x="6383259" y="1066801"/>
            <a:ext cx="1828800" cy="1828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746" t="49940" r="81002" b="7186"/>
          <a:stretch/>
        </p:blipFill>
        <p:spPr bwMode="auto">
          <a:xfrm flipH="1">
            <a:off x="3649272" y="2376729"/>
            <a:ext cx="1828800" cy="1828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20850" t="50410" r="61168" b="7353"/>
          <a:stretch/>
        </p:blipFill>
        <p:spPr bwMode="auto">
          <a:xfrm flipH="1">
            <a:off x="907492" y="3810001"/>
            <a:ext cx="1828800" cy="1828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61151" t="49646" r="20769" b="7887"/>
          <a:stretch/>
        </p:blipFill>
        <p:spPr bwMode="auto">
          <a:xfrm flipH="1">
            <a:off x="3642364" y="4343400"/>
            <a:ext cx="1828800" cy="1828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81228" t="50612" r="951" b="7527"/>
          <a:stretch/>
        </p:blipFill>
        <p:spPr bwMode="auto">
          <a:xfrm flipH="1">
            <a:off x="6383259" y="3810001"/>
            <a:ext cx="1828800" cy="1828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1674389" y="2124036"/>
            <a:ext cx="460490" cy="760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56764" y="5257800"/>
            <a:ext cx="50628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377250" y="1490330"/>
            <a:ext cx="457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59573" y="2099402"/>
            <a:ext cx="638087" cy="782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2888692" y="1676401"/>
            <a:ext cx="6096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631892" y="1490330"/>
            <a:ext cx="6096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12492" y="4733261"/>
            <a:ext cx="685800" cy="3721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670878" y="4763738"/>
            <a:ext cx="6096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36092" y="1120998"/>
            <a:ext cx="1371600" cy="369332"/>
          </a:xfrm>
          <a:prstGeom prst="rect">
            <a:avLst/>
          </a:prstGeom>
          <a:solidFill>
            <a:schemeClr val="tx1">
              <a:lumMod val="95000"/>
            </a:schemeClr>
          </a:solidFill>
          <a:ln w="19050">
            <a:solidFill>
              <a:schemeClr val="bg1"/>
            </a:solidFill>
          </a:ln>
        </p:spPr>
        <p:txBody>
          <a:bodyPr wrap="square" rtlCol="0">
            <a:spAutoFit/>
          </a:bodyPr>
          <a:lstStyle/>
          <a:p>
            <a:pPr algn="ctr"/>
            <a:r>
              <a:rPr lang="en-US" dirty="0" smtClean="0">
                <a:solidFill>
                  <a:schemeClr val="bg1"/>
                </a:solidFill>
              </a:rPr>
              <a:t>1) L - MANIP</a:t>
            </a:r>
            <a:endParaRPr lang="en-US" dirty="0">
              <a:solidFill>
                <a:schemeClr val="bg1"/>
              </a:solidFill>
            </a:endParaRPr>
          </a:p>
        </p:txBody>
      </p:sp>
      <p:sp>
        <p:nvSpPr>
          <p:cNvPr id="33" name="TextBox 32"/>
          <p:cNvSpPr txBox="1"/>
          <p:nvPr/>
        </p:nvSpPr>
        <p:spPr>
          <a:xfrm>
            <a:off x="3745232" y="4391183"/>
            <a:ext cx="1636880" cy="369332"/>
          </a:xfrm>
          <a:prstGeom prst="rect">
            <a:avLst/>
          </a:prstGeom>
          <a:solidFill>
            <a:schemeClr val="tx1">
              <a:lumMod val="95000"/>
            </a:schemeClr>
          </a:solidFill>
          <a:ln w="19050">
            <a:solidFill>
              <a:schemeClr val="bg1"/>
            </a:solidFill>
          </a:ln>
        </p:spPr>
        <p:txBody>
          <a:bodyPr wrap="square" rtlCol="0">
            <a:spAutoFit/>
          </a:bodyPr>
          <a:lstStyle/>
          <a:p>
            <a:pPr algn="ctr"/>
            <a:r>
              <a:rPr lang="en-US" dirty="0" smtClean="0">
                <a:solidFill>
                  <a:schemeClr val="bg1"/>
                </a:solidFill>
              </a:rPr>
              <a:t>4) R - STABILITY</a:t>
            </a:r>
            <a:endParaRPr lang="en-US" dirty="0">
              <a:solidFill>
                <a:schemeClr val="bg1"/>
              </a:solidFill>
            </a:endParaRPr>
          </a:p>
        </p:txBody>
      </p:sp>
      <p:sp>
        <p:nvSpPr>
          <p:cNvPr id="34" name="TextBox 33"/>
          <p:cNvSpPr txBox="1"/>
          <p:nvPr/>
        </p:nvSpPr>
        <p:spPr>
          <a:xfrm>
            <a:off x="6622492" y="1105342"/>
            <a:ext cx="1371600" cy="369332"/>
          </a:xfrm>
          <a:prstGeom prst="rect">
            <a:avLst/>
          </a:prstGeom>
          <a:solidFill>
            <a:schemeClr val="tx1">
              <a:lumMod val="95000"/>
            </a:schemeClr>
          </a:solidFill>
          <a:ln w="19050">
            <a:solidFill>
              <a:schemeClr val="bg1"/>
            </a:solidFill>
          </a:ln>
        </p:spPr>
        <p:txBody>
          <a:bodyPr wrap="square" rtlCol="0">
            <a:spAutoFit/>
          </a:bodyPr>
          <a:lstStyle/>
          <a:p>
            <a:pPr algn="ctr"/>
            <a:r>
              <a:rPr lang="en-US" dirty="0" smtClean="0">
                <a:solidFill>
                  <a:schemeClr val="bg1"/>
                </a:solidFill>
              </a:rPr>
              <a:t>3) R - MANIP</a:t>
            </a:r>
            <a:endParaRPr lang="en-US" dirty="0">
              <a:solidFill>
                <a:schemeClr val="bg1"/>
              </a:solidFill>
            </a:endParaRPr>
          </a:p>
        </p:txBody>
      </p:sp>
      <p:sp>
        <p:nvSpPr>
          <p:cNvPr id="35" name="TextBox 34"/>
          <p:cNvSpPr txBox="1"/>
          <p:nvPr/>
        </p:nvSpPr>
        <p:spPr>
          <a:xfrm>
            <a:off x="3763572" y="468061"/>
            <a:ext cx="1600200" cy="369332"/>
          </a:xfrm>
          <a:prstGeom prst="rect">
            <a:avLst/>
          </a:prstGeom>
          <a:solidFill>
            <a:schemeClr val="tx1">
              <a:lumMod val="95000"/>
            </a:schemeClr>
          </a:solidFill>
          <a:ln w="19050">
            <a:solidFill>
              <a:schemeClr val="bg1"/>
            </a:solidFill>
          </a:ln>
        </p:spPr>
        <p:txBody>
          <a:bodyPr wrap="square" rtlCol="0">
            <a:spAutoFit/>
          </a:bodyPr>
          <a:lstStyle/>
          <a:p>
            <a:pPr algn="ctr"/>
            <a:r>
              <a:rPr lang="en-US" dirty="0" smtClean="0">
                <a:solidFill>
                  <a:schemeClr val="bg1"/>
                </a:solidFill>
              </a:rPr>
              <a:t>2) L - STABILITY</a:t>
            </a:r>
            <a:endParaRPr lang="en-US" dirty="0">
              <a:solidFill>
                <a:schemeClr val="bg1"/>
              </a:solidFill>
            </a:endParaRPr>
          </a:p>
        </p:txBody>
      </p:sp>
      <p:sp>
        <p:nvSpPr>
          <p:cNvPr id="37" name="TextBox 36"/>
          <p:cNvSpPr txBox="1"/>
          <p:nvPr/>
        </p:nvSpPr>
        <p:spPr>
          <a:xfrm>
            <a:off x="4020768" y="2414668"/>
            <a:ext cx="1085808" cy="369332"/>
          </a:xfrm>
          <a:prstGeom prst="rect">
            <a:avLst/>
          </a:prstGeom>
          <a:solidFill>
            <a:schemeClr val="tx1">
              <a:lumMod val="95000"/>
            </a:schemeClr>
          </a:solidFill>
          <a:ln w="19050">
            <a:solidFill>
              <a:schemeClr val="bg1"/>
            </a:solidFill>
          </a:ln>
        </p:spPr>
        <p:txBody>
          <a:bodyPr wrap="square" rtlCol="0">
            <a:spAutoFit/>
          </a:bodyPr>
          <a:lstStyle/>
          <a:p>
            <a:pPr algn="ctr"/>
            <a:r>
              <a:rPr lang="en-US" b="1" i="1" dirty="0" smtClean="0">
                <a:solidFill>
                  <a:srgbClr val="FF0000"/>
                </a:solidFill>
              </a:rPr>
              <a:t>THE KICK</a:t>
            </a:r>
            <a:endParaRPr lang="en-US" b="1" i="1" dirty="0">
              <a:solidFill>
                <a:srgbClr val="FF0000"/>
              </a:solidFill>
            </a:endParaRPr>
          </a:p>
        </p:txBody>
      </p:sp>
    </p:spTree>
    <p:extLst>
      <p:ext uri="{BB962C8B-B14F-4D97-AF65-F5344CB8AC3E}">
        <p14:creationId xmlns:p14="http://schemas.microsoft.com/office/powerpoint/2010/main" val="5776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30" grpId="0" animBg="1"/>
      <p:bldP spid="33" grpId="0" animBg="1"/>
      <p:bldP spid="34" grpId="0" animBg="1"/>
      <p:bldP spid="35"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Limb Dominance</a:t>
            </a:r>
            <a:br>
              <a:rPr lang="en-US" dirty="0" smtClean="0"/>
            </a:br>
            <a:endParaRPr lang="en-US" dirty="0"/>
          </a:p>
        </p:txBody>
      </p:sp>
      <p:sp>
        <p:nvSpPr>
          <p:cNvPr id="3" name="Content Placeholder 2"/>
          <p:cNvSpPr>
            <a:spLocks noGrp="1"/>
          </p:cNvSpPr>
          <p:nvPr>
            <p:ph idx="1"/>
          </p:nvPr>
        </p:nvSpPr>
        <p:spPr/>
        <p:txBody>
          <a:bodyPr>
            <a:normAutofit fontScale="92500"/>
          </a:bodyPr>
          <a:lstStyle/>
          <a:p>
            <a:r>
              <a:rPr lang="en-US" dirty="0" smtClean="0"/>
              <a:t>It is a </a:t>
            </a:r>
            <a:r>
              <a:rPr lang="en-US" b="1" u="sng" dirty="0" smtClean="0"/>
              <a:t>fallacy</a:t>
            </a:r>
            <a:r>
              <a:rPr lang="en-US" dirty="0" smtClean="0"/>
              <a:t> that the limb opposite to the primary kicking leg is the stability dominant leg! </a:t>
            </a:r>
          </a:p>
          <a:p>
            <a:r>
              <a:rPr lang="en-US" dirty="0" smtClean="0"/>
              <a:t>BOTH right and left lower limbs need to target foot planting, as illustrated.</a:t>
            </a:r>
          </a:p>
          <a:p>
            <a:r>
              <a:rPr lang="en-US" dirty="0" smtClean="0"/>
              <a:t>BOTH right and left lower limbs need to be good stabilizers. In fact, 65% of the time the best stability leg is the primary kicking leg. </a:t>
            </a:r>
          </a:p>
          <a:p>
            <a:r>
              <a:rPr lang="en-US" dirty="0" smtClean="0"/>
              <a:t>Training is required for both limbs in each capacity (stabilizer and manipulation).</a:t>
            </a:r>
          </a:p>
          <a:p>
            <a:endParaRPr lang="en-US" dirty="0"/>
          </a:p>
        </p:txBody>
      </p:sp>
    </p:spTree>
    <p:extLst>
      <p:ext uri="{BB962C8B-B14F-4D97-AF65-F5344CB8AC3E}">
        <p14:creationId xmlns:p14="http://schemas.microsoft.com/office/powerpoint/2010/main" val="38048326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Acl</a:t>
            </a:r>
            <a:r>
              <a:rPr lang="en-US" dirty="0" smtClean="0"/>
              <a:t> Injury BACKGROUND </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0889626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9918" y="415570"/>
            <a:ext cx="7269480" cy="1325562"/>
          </a:xfrm>
        </p:spPr>
        <p:txBody>
          <a:bodyPr/>
          <a:lstStyle/>
          <a:p>
            <a:r>
              <a:rPr lang="en-US" dirty="0" smtClean="0"/>
              <a:t>ACL injury</a:t>
            </a:r>
            <a:endParaRPr lang="en-US" dirty="0"/>
          </a:p>
        </p:txBody>
      </p:sp>
      <p:pic>
        <p:nvPicPr>
          <p:cNvPr id="2050"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438481" y="0"/>
            <a:ext cx="4705519" cy="21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2" y="2340770"/>
            <a:ext cx="7949778" cy="4154983"/>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ea typeface="Calibri"/>
                <a:cs typeface="Times New Roman"/>
              </a:rPr>
              <a:t>Young </a:t>
            </a:r>
            <a:r>
              <a:rPr lang="en-US" sz="2200" dirty="0">
                <a:ea typeface="Calibri"/>
                <a:cs typeface="Times New Roman"/>
              </a:rPr>
              <a:t>female soccer players are at 4-6 </a:t>
            </a:r>
            <a:r>
              <a:rPr lang="en-US" sz="2200" dirty="0" smtClean="0">
                <a:ea typeface="Calibri"/>
                <a:cs typeface="Times New Roman"/>
              </a:rPr>
              <a:t>x </a:t>
            </a:r>
            <a:r>
              <a:rPr lang="en-US" sz="2200" dirty="0">
                <a:ea typeface="Calibri"/>
                <a:cs typeface="Times New Roman"/>
              </a:rPr>
              <a:t>greater risk of ACL injury than their male counterparts </a:t>
            </a:r>
            <a:r>
              <a:rPr lang="en-US" sz="2200" dirty="0">
                <a:solidFill>
                  <a:srgbClr val="3366FF"/>
                </a:solidFill>
                <a:ea typeface="Calibri"/>
                <a:cs typeface="Times New Roman"/>
              </a:rPr>
              <a:t>(</a:t>
            </a:r>
            <a:r>
              <a:rPr lang="en-US" sz="2200" dirty="0" err="1">
                <a:solidFill>
                  <a:srgbClr val="3366FF"/>
                </a:solidFill>
                <a:ea typeface="Calibri"/>
                <a:cs typeface="Times New Roman"/>
              </a:rPr>
              <a:t>Filipa</a:t>
            </a:r>
            <a:r>
              <a:rPr lang="en-US" sz="2200" dirty="0">
                <a:solidFill>
                  <a:srgbClr val="3366FF"/>
                </a:solidFill>
                <a:ea typeface="Calibri"/>
                <a:cs typeface="Times New Roman"/>
              </a:rPr>
              <a:t> et al., 2010; Hewett et al., 2010). </a:t>
            </a:r>
            <a:endParaRPr lang="en-US" sz="2200" dirty="0" smtClean="0">
              <a:solidFill>
                <a:srgbClr val="3366FF"/>
              </a:solidFill>
              <a:ea typeface="Calibri"/>
              <a:cs typeface="Times New Roman"/>
            </a:endParaRPr>
          </a:p>
          <a:p>
            <a:pPr marL="285750" indent="-285750">
              <a:buFont typeface="Arial" panose="020B0604020202020204" pitchFamily="34" charset="0"/>
              <a:buChar char="•"/>
            </a:pPr>
            <a:endParaRPr lang="en-US" sz="2200" dirty="0" smtClean="0">
              <a:ea typeface="Calibri"/>
              <a:cs typeface="Times New Roman"/>
            </a:endParaRPr>
          </a:p>
          <a:p>
            <a:pPr marL="285750" indent="-285750">
              <a:buFont typeface="Arial" panose="020B0604020202020204" pitchFamily="34" charset="0"/>
              <a:buChar char="•"/>
            </a:pPr>
            <a:r>
              <a:rPr lang="en-US" sz="2200" dirty="0" smtClean="0">
                <a:ea typeface="Calibri"/>
                <a:cs typeface="Times New Roman"/>
              </a:rPr>
              <a:t>In non-contact </a:t>
            </a:r>
            <a:r>
              <a:rPr lang="en-US" sz="2200" dirty="0">
                <a:ea typeface="Calibri"/>
                <a:cs typeface="Times New Roman"/>
              </a:rPr>
              <a:t>ACL ruptures</a:t>
            </a:r>
            <a:r>
              <a:rPr lang="en-US" sz="2200" dirty="0" smtClean="0">
                <a:ea typeface="Calibri"/>
                <a:cs typeface="Times New Roman"/>
              </a:rPr>
              <a:t>,:</a:t>
            </a:r>
          </a:p>
          <a:p>
            <a:pPr marL="742950" lvl="1" indent="-285750">
              <a:buFont typeface="Arial" panose="020B0604020202020204" pitchFamily="34" charset="0"/>
              <a:buChar char="•"/>
            </a:pPr>
            <a:r>
              <a:rPr lang="en-US" sz="2200" dirty="0" smtClean="0">
                <a:ea typeface="Calibri"/>
                <a:cs typeface="Times New Roman"/>
              </a:rPr>
              <a:t>females </a:t>
            </a:r>
            <a:r>
              <a:rPr lang="en-US" sz="2200" dirty="0">
                <a:ea typeface="Calibri"/>
                <a:cs typeface="Times New Roman"/>
              </a:rPr>
              <a:t>are more than twice as likely to injure the ACL of their non-dominant side as their dominant </a:t>
            </a:r>
            <a:r>
              <a:rPr lang="en-US" sz="2200" dirty="0" smtClean="0">
                <a:ea typeface="Calibri"/>
                <a:cs typeface="Times New Roman"/>
              </a:rPr>
              <a:t>side</a:t>
            </a:r>
          </a:p>
          <a:p>
            <a:pPr marL="742950" lvl="1" indent="-285750">
              <a:buFont typeface="Arial" panose="020B0604020202020204" pitchFamily="34" charset="0"/>
              <a:buChar char="•"/>
            </a:pPr>
            <a:r>
              <a:rPr lang="en-US" sz="2200" dirty="0" smtClean="0">
                <a:ea typeface="Calibri"/>
                <a:cs typeface="Times New Roman"/>
              </a:rPr>
              <a:t>2-3 </a:t>
            </a:r>
            <a:r>
              <a:rPr lang="en-US" sz="2200" dirty="0">
                <a:ea typeface="Calibri"/>
                <a:cs typeface="Times New Roman"/>
              </a:rPr>
              <a:t>times more likely to injure their non-dominant side ACL than are males </a:t>
            </a:r>
            <a:r>
              <a:rPr lang="en-US" sz="2200" dirty="0">
                <a:solidFill>
                  <a:srgbClr val="3366FF"/>
                </a:solidFill>
                <a:ea typeface="Calibri"/>
                <a:cs typeface="Times New Roman"/>
              </a:rPr>
              <a:t>(Brophy et al., 2010</a:t>
            </a:r>
            <a:r>
              <a:rPr lang="en-US" sz="2200" dirty="0" smtClean="0">
                <a:solidFill>
                  <a:srgbClr val="3366FF"/>
                </a:solidFill>
                <a:ea typeface="Calibri"/>
                <a:cs typeface="Times New Roman"/>
              </a:rPr>
              <a:t>)</a:t>
            </a:r>
          </a:p>
          <a:p>
            <a:pPr marL="285750" indent="-285750">
              <a:buFont typeface="Arial" panose="020B0604020202020204" pitchFamily="34" charset="0"/>
              <a:buChar char="•"/>
            </a:pPr>
            <a:endParaRPr lang="en-US" sz="2200" dirty="0" smtClean="0">
              <a:ea typeface="Calibri"/>
              <a:cs typeface="Times New Roman"/>
            </a:endParaRPr>
          </a:p>
          <a:p>
            <a:pPr marL="285750" indent="-285750">
              <a:buFont typeface="Arial" panose="020B0604020202020204" pitchFamily="34" charset="0"/>
              <a:buChar char="•"/>
            </a:pPr>
            <a:r>
              <a:rPr lang="en-US" sz="2200" dirty="0" smtClean="0">
                <a:ea typeface="Calibri"/>
                <a:cs typeface="Times New Roman"/>
              </a:rPr>
              <a:t>Males </a:t>
            </a:r>
            <a:r>
              <a:rPr lang="en-US" sz="2200" dirty="0">
                <a:ea typeface="Calibri"/>
                <a:cs typeface="Times New Roman"/>
              </a:rPr>
              <a:t>show no significant relationship between lower limb dominance and ACL injury in non-contact </a:t>
            </a:r>
            <a:r>
              <a:rPr lang="en-US" sz="2200" dirty="0" smtClean="0">
                <a:ea typeface="Calibri"/>
                <a:cs typeface="Times New Roman"/>
              </a:rPr>
              <a:t>incidents</a:t>
            </a:r>
          </a:p>
        </p:txBody>
      </p:sp>
      <p:sp>
        <p:nvSpPr>
          <p:cNvPr id="5" name="TextBox 4"/>
          <p:cNvSpPr txBox="1"/>
          <p:nvPr/>
        </p:nvSpPr>
        <p:spPr>
          <a:xfrm>
            <a:off x="5867400" y="2125326"/>
            <a:ext cx="3276600" cy="215444"/>
          </a:xfrm>
          <a:prstGeom prst="rect">
            <a:avLst/>
          </a:prstGeom>
          <a:noFill/>
        </p:spPr>
        <p:txBody>
          <a:bodyPr wrap="square" rtlCol="0">
            <a:spAutoFit/>
          </a:bodyPr>
          <a:lstStyle/>
          <a:p>
            <a:r>
              <a:rPr lang="en-US" sz="800" dirty="0"/>
              <a:t>http://rebuildingchampions.com/acl-injuries-common-among-athletes-2/</a:t>
            </a:r>
          </a:p>
        </p:txBody>
      </p:sp>
    </p:spTree>
    <p:extLst>
      <p:ext uri="{BB962C8B-B14F-4D97-AF65-F5344CB8AC3E}">
        <p14:creationId xmlns:p14="http://schemas.microsoft.com/office/powerpoint/2010/main" val="30314391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Cost</a:t>
            </a:r>
            <a:endParaRPr lang="en-CA" dirty="0"/>
          </a:p>
        </p:txBody>
      </p:sp>
      <p:sp>
        <p:nvSpPr>
          <p:cNvPr id="3" name="Content Placeholder 2"/>
          <p:cNvSpPr>
            <a:spLocks noGrp="1"/>
          </p:cNvSpPr>
          <p:nvPr>
            <p:ph idx="1"/>
          </p:nvPr>
        </p:nvSpPr>
        <p:spPr/>
        <p:txBody>
          <a:bodyPr>
            <a:normAutofit/>
          </a:bodyPr>
          <a:lstStyle/>
          <a:p>
            <a:r>
              <a:rPr lang="en-CA" sz="2400" dirty="0" smtClean="0"/>
              <a:t>175,000 ACL reconstructions in the year 2000 in the U.S. at a cost of more than 2 billion dollars </a:t>
            </a:r>
            <a:r>
              <a:rPr lang="en-CA" sz="2000" dirty="0" smtClean="0"/>
              <a:t>(Spindler and Wright., 2008) and never mind the personal tragedy</a:t>
            </a:r>
          </a:p>
          <a:p>
            <a:pPr marL="0" indent="0">
              <a:buNone/>
            </a:pPr>
            <a:endParaRPr lang="en-CA" sz="2400" dirty="0" smtClean="0"/>
          </a:p>
          <a:p>
            <a:r>
              <a:rPr lang="en-CA" sz="2400" dirty="0" smtClean="0">
                <a:solidFill>
                  <a:srgbClr val="000000"/>
                </a:solidFill>
              </a:rPr>
              <a:t>Most </a:t>
            </a:r>
            <a:r>
              <a:rPr lang="en-CA" sz="2400" dirty="0">
                <a:solidFill>
                  <a:srgbClr val="000000"/>
                </a:solidFill>
              </a:rPr>
              <a:t>ACL ruptures occur </a:t>
            </a:r>
            <a:r>
              <a:rPr lang="en-CA" sz="2400" dirty="0" smtClean="0">
                <a:solidFill>
                  <a:srgbClr val="000000"/>
                </a:solidFill>
              </a:rPr>
              <a:t>during non-contact </a:t>
            </a:r>
            <a:r>
              <a:rPr lang="en-CA" sz="2400" dirty="0">
                <a:solidFill>
                  <a:srgbClr val="000000"/>
                </a:solidFill>
              </a:rPr>
              <a:t>cutting </a:t>
            </a:r>
            <a:r>
              <a:rPr lang="en-CA" sz="2400" dirty="0" smtClean="0"/>
              <a:t>manoeuvres, acceleration/deceleration </a:t>
            </a:r>
            <a:r>
              <a:rPr lang="en-CA" sz="2400" dirty="0"/>
              <a:t>on a single support </a:t>
            </a:r>
            <a:r>
              <a:rPr lang="en-CA" sz="2400" dirty="0" smtClean="0"/>
              <a:t>limb (67% in men and </a:t>
            </a:r>
            <a:r>
              <a:rPr lang="en-CA" sz="2400" b="1" dirty="0" smtClean="0"/>
              <a:t>almost 90% in women</a:t>
            </a:r>
            <a:r>
              <a:rPr lang="en-CA" sz="2400" dirty="0"/>
              <a:t>) (Spindler and Wright., 2008</a:t>
            </a:r>
            <a:r>
              <a:rPr lang="en-CA" sz="3200" dirty="0" smtClean="0"/>
              <a:t>)</a:t>
            </a:r>
          </a:p>
        </p:txBody>
      </p:sp>
    </p:spTree>
    <p:extLst>
      <p:ext uri="{BB962C8B-B14F-4D97-AF65-F5344CB8AC3E}">
        <p14:creationId xmlns:p14="http://schemas.microsoft.com/office/powerpoint/2010/main" val="444280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 Injury Characteristics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1971030"/>
              </p:ext>
            </p:extLst>
          </p:nvPr>
        </p:nvGraphicFramePr>
        <p:xfrm>
          <a:off x="192659" y="1614748"/>
          <a:ext cx="4931223" cy="4458849"/>
        </p:xfrm>
        <a:graphic>
          <a:graphicData uri="http://schemas.openxmlformats.org/drawingml/2006/table">
            <a:tbl>
              <a:tblPr/>
              <a:tblGrid>
                <a:gridCol w="2477187"/>
                <a:gridCol w="1227018"/>
                <a:gridCol w="1227018"/>
              </a:tblGrid>
              <a:tr h="556787">
                <a:tc>
                  <a:txBody>
                    <a:bodyPr/>
                    <a:lstStyle/>
                    <a:p>
                      <a:pPr algn="ctr" fontAlgn="b"/>
                      <a:r>
                        <a:rPr lang="en-US" sz="1800" b="1" i="0" u="none" strike="noStrike" dirty="0" smtClean="0">
                          <a:solidFill>
                            <a:srgbClr val="000000"/>
                          </a:solidFill>
                          <a:effectLst/>
                          <a:latin typeface="Calibri"/>
                        </a:rPr>
                        <a:t>25 Online ACL Videos</a:t>
                      </a:r>
                    </a:p>
                    <a:p>
                      <a:pPr algn="ctr" fontAlgn="b"/>
                      <a:r>
                        <a:rPr lang="en-US" sz="1800" b="1" i="0" u="none" strike="noStrike" dirty="0" smtClean="0">
                          <a:solidFill>
                            <a:srgbClr val="000000"/>
                          </a:solidFill>
                          <a:effectLst/>
                          <a:latin typeface="Calibri"/>
                        </a:rPr>
                        <a:t>Multi-sport </a:t>
                      </a:r>
                      <a:endParaRPr lang="en-US" sz="1800" b="1" i="0" u="none" strike="noStrike" dirty="0">
                        <a:solidFill>
                          <a:srgbClr val="000000"/>
                        </a:solidFill>
                        <a:effectLst/>
                        <a:latin typeface="Calibri"/>
                      </a:endParaRPr>
                    </a:p>
                  </a:txBody>
                  <a:tcPr marL="9525" marR="9525" marT="12700" marB="0" anchor="b">
                    <a:lnL>
                      <a:noFill/>
                    </a:lnL>
                    <a:lnR>
                      <a:noFill/>
                    </a:lnR>
                    <a:lnT>
                      <a:noFill/>
                    </a:lnT>
                    <a:lnB>
                      <a:noFill/>
                    </a:lnB>
                  </a:tcPr>
                </a:tc>
                <a:tc>
                  <a:txBody>
                    <a:bodyPr/>
                    <a:lstStyle/>
                    <a:p>
                      <a:pPr algn="ctr" fontAlgn="b"/>
                      <a:r>
                        <a:rPr lang="en-US" sz="2000" b="1" i="0" u="none" strike="noStrike" dirty="0" smtClean="0">
                          <a:solidFill>
                            <a:srgbClr val="000000"/>
                          </a:solidFill>
                          <a:effectLst/>
                          <a:latin typeface="Calibri"/>
                        </a:rPr>
                        <a:t>1</a:t>
                      </a:r>
                      <a:endParaRPr lang="en-US" sz="2000" b="1" i="0" u="none" strike="noStrike" dirty="0">
                        <a:solidFill>
                          <a:srgbClr val="000000"/>
                        </a:solidFill>
                        <a:effectLst/>
                        <a:latin typeface="Calibri"/>
                      </a:endParaRPr>
                    </a:p>
                  </a:txBody>
                  <a:tcPr marL="9525" marR="9525" marT="12700" marB="0" anchor="b">
                    <a:lnL>
                      <a:noFill/>
                    </a:lnL>
                    <a:lnR>
                      <a:noFill/>
                    </a:lnR>
                    <a:lnT>
                      <a:noFill/>
                    </a:lnT>
                    <a:lnB>
                      <a:noFill/>
                    </a:lnB>
                  </a:tcPr>
                </a:tc>
                <a:tc>
                  <a:txBody>
                    <a:bodyPr/>
                    <a:lstStyle/>
                    <a:p>
                      <a:pPr algn="ctr" fontAlgn="b"/>
                      <a:r>
                        <a:rPr lang="en-US" sz="2000" b="1" i="0" u="none" strike="noStrike" dirty="0" smtClean="0">
                          <a:solidFill>
                            <a:srgbClr val="000000"/>
                          </a:solidFill>
                          <a:effectLst/>
                          <a:latin typeface="Calibri"/>
                        </a:rPr>
                        <a:t>2</a:t>
                      </a:r>
                      <a:endParaRPr lang="en-US" sz="2000" b="1" i="0" u="none" strike="noStrike" dirty="0">
                        <a:solidFill>
                          <a:srgbClr val="000000"/>
                        </a:solidFill>
                        <a:effectLst/>
                        <a:latin typeface="Calibri"/>
                      </a:endParaRPr>
                    </a:p>
                  </a:txBody>
                  <a:tcPr marL="9525" marR="9525" marT="12700" marB="0" anchor="b">
                    <a:lnL>
                      <a:noFill/>
                    </a:lnL>
                    <a:lnR>
                      <a:noFill/>
                    </a:lnR>
                    <a:lnT>
                      <a:noFill/>
                    </a:lnT>
                    <a:lnB>
                      <a:noFill/>
                    </a:lnB>
                  </a:tcPr>
                </a:tc>
              </a:tr>
              <a:tr h="556787">
                <a:tc>
                  <a:txBody>
                    <a:bodyPr/>
                    <a:lstStyle/>
                    <a:p>
                      <a:pPr algn="ctr" fontAlgn="b"/>
                      <a:r>
                        <a:rPr lang="en-US" sz="1800" b="0" i="0" u="none" strike="noStrike" dirty="0" smtClean="0">
                          <a:solidFill>
                            <a:srgbClr val="000000"/>
                          </a:solidFill>
                          <a:effectLst/>
                          <a:latin typeface="Calibri"/>
                        </a:rPr>
                        <a:t>Intrinsic (</a:t>
                      </a:r>
                      <a:r>
                        <a:rPr lang="en-US" sz="1800" b="0" i="0" u="none" strike="noStrike" dirty="0">
                          <a:solidFill>
                            <a:srgbClr val="000000"/>
                          </a:solidFill>
                          <a:effectLst/>
                          <a:latin typeface="Calibri"/>
                        </a:rPr>
                        <a:t>1) </a:t>
                      </a:r>
                      <a:r>
                        <a:rPr lang="en-US" sz="1800" b="0" i="0" u="none" strike="noStrike" dirty="0" smtClean="0">
                          <a:solidFill>
                            <a:srgbClr val="000000"/>
                          </a:solidFill>
                          <a:effectLst/>
                          <a:latin typeface="Calibri"/>
                        </a:rPr>
                        <a:t>or Extrinsic (</a:t>
                      </a:r>
                      <a:r>
                        <a:rPr lang="en-US" sz="1800" b="0" i="0" u="none" strike="noStrike" dirty="0">
                          <a:solidFill>
                            <a:srgbClr val="000000"/>
                          </a:solidFill>
                          <a:effectLst/>
                          <a:latin typeface="Calibri"/>
                        </a:rPr>
                        <a:t>2)</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24</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1</a:t>
                      </a:r>
                    </a:p>
                  </a:txBody>
                  <a:tcPr marL="9525" marR="9525" marT="12700" marB="0" anchor="b">
                    <a:lnL>
                      <a:noFill/>
                    </a:lnL>
                    <a:lnR>
                      <a:noFill/>
                    </a:lnR>
                    <a:lnT>
                      <a:noFill/>
                    </a:lnT>
                    <a:lnB>
                      <a:noFill/>
                    </a:lnB>
                  </a:tcPr>
                </a:tc>
              </a:tr>
              <a:tr h="556787">
                <a:tc>
                  <a:txBody>
                    <a:bodyPr/>
                    <a:lstStyle/>
                    <a:p>
                      <a:pPr algn="ctr" fontAlgn="b"/>
                      <a:r>
                        <a:rPr lang="en-US" sz="1800" b="0" i="0" u="none" strike="noStrike" dirty="0">
                          <a:solidFill>
                            <a:srgbClr val="000000"/>
                          </a:solidFill>
                          <a:effectLst/>
                          <a:latin typeface="Calibri"/>
                        </a:rPr>
                        <a:t>CUT </a:t>
                      </a:r>
                      <a:r>
                        <a:rPr lang="en-US" sz="1800" b="0" i="0" u="none" strike="noStrike" dirty="0" smtClean="0">
                          <a:solidFill>
                            <a:srgbClr val="000000"/>
                          </a:solidFill>
                          <a:effectLst/>
                          <a:latin typeface="Calibri"/>
                        </a:rPr>
                        <a:t>Y (</a:t>
                      </a:r>
                      <a:r>
                        <a:rPr lang="en-US" sz="1800" b="0" i="0" u="none" strike="noStrike" dirty="0">
                          <a:solidFill>
                            <a:srgbClr val="000000"/>
                          </a:solidFill>
                          <a:effectLst/>
                          <a:latin typeface="Calibri"/>
                        </a:rPr>
                        <a:t>1) or </a:t>
                      </a:r>
                      <a:r>
                        <a:rPr lang="en-US" sz="1800" b="0" i="0" u="none" strike="noStrike" dirty="0" smtClean="0">
                          <a:solidFill>
                            <a:srgbClr val="000000"/>
                          </a:solidFill>
                          <a:effectLst/>
                          <a:latin typeface="Calibri"/>
                        </a:rPr>
                        <a:t>N (</a:t>
                      </a:r>
                      <a:r>
                        <a:rPr lang="en-US" sz="1800" b="0" i="0" u="none" strike="noStrike" dirty="0">
                          <a:solidFill>
                            <a:srgbClr val="000000"/>
                          </a:solidFill>
                          <a:effectLst/>
                          <a:latin typeface="Calibri"/>
                        </a:rPr>
                        <a:t>2)</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9</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16</a:t>
                      </a:r>
                    </a:p>
                  </a:txBody>
                  <a:tcPr marL="9525" marR="9525" marT="12700" marB="0" anchor="b">
                    <a:lnL>
                      <a:noFill/>
                    </a:lnL>
                    <a:lnR>
                      <a:noFill/>
                    </a:lnR>
                    <a:lnT>
                      <a:noFill/>
                    </a:lnT>
                    <a:lnB>
                      <a:noFill/>
                    </a:lnB>
                  </a:tcPr>
                </a:tc>
              </a:tr>
              <a:tr h="556787">
                <a:tc>
                  <a:txBody>
                    <a:bodyPr/>
                    <a:lstStyle/>
                    <a:p>
                      <a:pPr algn="ctr" fontAlgn="b"/>
                      <a:r>
                        <a:rPr lang="en-US" sz="1800" b="0" i="0" u="none" strike="noStrike" dirty="0">
                          <a:solidFill>
                            <a:srgbClr val="000000"/>
                          </a:solidFill>
                          <a:effectLst/>
                          <a:latin typeface="Calibri"/>
                        </a:rPr>
                        <a:t>LAND  </a:t>
                      </a:r>
                      <a:r>
                        <a:rPr lang="en-US" sz="1800" b="0" i="0" u="none" strike="noStrike" dirty="0" smtClean="0">
                          <a:solidFill>
                            <a:srgbClr val="000000"/>
                          </a:solidFill>
                          <a:effectLst/>
                          <a:latin typeface="Calibri"/>
                        </a:rPr>
                        <a:t>Y (</a:t>
                      </a:r>
                      <a:r>
                        <a:rPr lang="en-US" sz="1800" b="0" i="0" u="none" strike="noStrike" dirty="0">
                          <a:solidFill>
                            <a:srgbClr val="000000"/>
                          </a:solidFill>
                          <a:effectLst/>
                          <a:latin typeface="Calibri"/>
                        </a:rPr>
                        <a:t>1) or </a:t>
                      </a:r>
                      <a:r>
                        <a:rPr lang="en-US" sz="1800" b="0" i="0" u="none" strike="noStrike" dirty="0" smtClean="0">
                          <a:solidFill>
                            <a:srgbClr val="000000"/>
                          </a:solidFill>
                          <a:effectLst/>
                          <a:latin typeface="Calibri"/>
                        </a:rPr>
                        <a:t>N (</a:t>
                      </a:r>
                      <a:r>
                        <a:rPr lang="en-US" sz="1800" b="0" i="0" u="none" strike="noStrike" dirty="0">
                          <a:solidFill>
                            <a:srgbClr val="000000"/>
                          </a:solidFill>
                          <a:effectLst/>
                          <a:latin typeface="Calibri"/>
                        </a:rPr>
                        <a:t>2)</a:t>
                      </a:r>
                    </a:p>
                  </a:txBody>
                  <a:tcPr marL="9525" marR="9525" marT="12700" marB="0" anchor="b">
                    <a:lnL>
                      <a:noFill/>
                    </a:lnL>
                    <a:lnR>
                      <a:noFill/>
                    </a:lnR>
                    <a:lnT>
                      <a:noFill/>
                    </a:lnT>
                    <a:lnB>
                      <a:noFill/>
                    </a:lnB>
                  </a:tcPr>
                </a:tc>
                <a:tc>
                  <a:txBody>
                    <a:bodyPr/>
                    <a:lstStyle/>
                    <a:p>
                      <a:pPr algn="ctr" fontAlgn="b"/>
                      <a:r>
                        <a:rPr lang="en-US" sz="2000" b="0" i="0" u="none" strike="noStrike">
                          <a:solidFill>
                            <a:srgbClr val="000000"/>
                          </a:solidFill>
                          <a:effectLst/>
                          <a:latin typeface="Calibri"/>
                        </a:rPr>
                        <a:t>14</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11</a:t>
                      </a:r>
                    </a:p>
                  </a:txBody>
                  <a:tcPr marL="9525" marR="9525" marT="12700" marB="0" anchor="b">
                    <a:lnL>
                      <a:noFill/>
                    </a:lnL>
                    <a:lnR>
                      <a:noFill/>
                    </a:lnR>
                    <a:lnT>
                      <a:noFill/>
                    </a:lnT>
                    <a:lnB>
                      <a:noFill/>
                    </a:lnB>
                  </a:tcPr>
                </a:tc>
              </a:tr>
              <a:tr h="556787">
                <a:tc>
                  <a:txBody>
                    <a:bodyPr/>
                    <a:lstStyle/>
                    <a:p>
                      <a:pPr algn="ctr" fontAlgn="b"/>
                      <a:r>
                        <a:rPr lang="en-US" sz="1800" b="0" i="0" u="none" strike="noStrike" dirty="0">
                          <a:solidFill>
                            <a:srgbClr val="000000"/>
                          </a:solidFill>
                          <a:effectLst/>
                          <a:latin typeface="Calibri"/>
                        </a:rPr>
                        <a:t>VALGUS </a:t>
                      </a:r>
                      <a:r>
                        <a:rPr lang="en-US" sz="1800" b="0" i="0" u="none" strike="noStrike" dirty="0" smtClean="0">
                          <a:solidFill>
                            <a:srgbClr val="000000"/>
                          </a:solidFill>
                          <a:effectLst/>
                          <a:latin typeface="Calibri"/>
                        </a:rPr>
                        <a:t>Y (</a:t>
                      </a:r>
                      <a:r>
                        <a:rPr lang="en-US" sz="1800" b="0" i="0" u="none" strike="noStrike" dirty="0">
                          <a:solidFill>
                            <a:srgbClr val="000000"/>
                          </a:solidFill>
                          <a:effectLst/>
                          <a:latin typeface="Calibri"/>
                        </a:rPr>
                        <a:t>1) or </a:t>
                      </a:r>
                      <a:r>
                        <a:rPr lang="en-US" sz="1800" b="0" i="0" u="none" strike="noStrike" dirty="0" smtClean="0">
                          <a:solidFill>
                            <a:srgbClr val="000000"/>
                          </a:solidFill>
                          <a:effectLst/>
                          <a:latin typeface="Calibri"/>
                        </a:rPr>
                        <a:t>N (</a:t>
                      </a:r>
                      <a:r>
                        <a:rPr lang="en-US" sz="1800" b="0" i="0" u="none" strike="noStrike" dirty="0">
                          <a:solidFill>
                            <a:srgbClr val="000000"/>
                          </a:solidFill>
                          <a:effectLst/>
                          <a:latin typeface="Calibri"/>
                        </a:rPr>
                        <a:t>2)</a:t>
                      </a:r>
                    </a:p>
                  </a:txBody>
                  <a:tcPr marL="9525" marR="9525" marT="12700" marB="0" anchor="b">
                    <a:lnL>
                      <a:noFill/>
                    </a:lnL>
                    <a:lnR>
                      <a:noFill/>
                    </a:lnR>
                    <a:lnT>
                      <a:noFill/>
                    </a:lnT>
                    <a:lnB>
                      <a:noFill/>
                    </a:lnB>
                  </a:tcPr>
                </a:tc>
                <a:tc>
                  <a:txBody>
                    <a:bodyPr/>
                    <a:lstStyle/>
                    <a:p>
                      <a:pPr algn="ctr" fontAlgn="b"/>
                      <a:r>
                        <a:rPr lang="en-US" sz="2000" b="0" i="0" u="none" strike="noStrike">
                          <a:solidFill>
                            <a:srgbClr val="000000"/>
                          </a:solidFill>
                          <a:effectLst/>
                          <a:latin typeface="Calibri"/>
                        </a:rPr>
                        <a:t>24</a:t>
                      </a:r>
                    </a:p>
                  </a:txBody>
                  <a:tcPr marL="9525" marR="9525" marT="12700" marB="0" anchor="b">
                    <a:lnL>
                      <a:noFill/>
                    </a:lnL>
                    <a:lnR>
                      <a:noFill/>
                    </a:lnR>
                    <a:lnT>
                      <a:noFill/>
                    </a:lnT>
                    <a:lnB>
                      <a:noFill/>
                    </a:lnB>
                  </a:tcPr>
                </a:tc>
                <a:tc>
                  <a:txBody>
                    <a:bodyPr/>
                    <a:lstStyle/>
                    <a:p>
                      <a:pPr algn="ctr" fontAlgn="b"/>
                      <a:r>
                        <a:rPr lang="en-US" sz="2000" b="0" i="0" u="none" strike="noStrike">
                          <a:solidFill>
                            <a:srgbClr val="000000"/>
                          </a:solidFill>
                          <a:effectLst/>
                          <a:latin typeface="Calibri"/>
                        </a:rPr>
                        <a:t>1</a:t>
                      </a:r>
                    </a:p>
                  </a:txBody>
                  <a:tcPr marL="9525" marR="9525" marT="12700" marB="0" anchor="b">
                    <a:lnL>
                      <a:noFill/>
                    </a:lnL>
                    <a:lnR>
                      <a:noFill/>
                    </a:lnR>
                    <a:lnT>
                      <a:noFill/>
                    </a:lnT>
                    <a:lnB>
                      <a:noFill/>
                    </a:lnB>
                  </a:tcPr>
                </a:tc>
              </a:tr>
              <a:tr h="556787">
                <a:tc>
                  <a:txBody>
                    <a:bodyPr/>
                    <a:lstStyle/>
                    <a:p>
                      <a:pPr algn="ctr" fontAlgn="b"/>
                      <a:r>
                        <a:rPr lang="en-US" sz="1800" b="0" i="0" u="none" strike="noStrike" dirty="0">
                          <a:solidFill>
                            <a:srgbClr val="000000"/>
                          </a:solidFill>
                          <a:effectLst/>
                          <a:latin typeface="Calibri"/>
                        </a:rPr>
                        <a:t>TWIST </a:t>
                      </a:r>
                      <a:r>
                        <a:rPr lang="en-US" sz="1800" b="0" i="0" u="none" strike="noStrike" dirty="0" smtClean="0">
                          <a:solidFill>
                            <a:srgbClr val="000000"/>
                          </a:solidFill>
                          <a:effectLst/>
                          <a:latin typeface="Calibri"/>
                        </a:rPr>
                        <a:t>Y (</a:t>
                      </a:r>
                      <a:r>
                        <a:rPr lang="en-US" sz="1800" b="0" i="0" u="none" strike="noStrike" dirty="0">
                          <a:solidFill>
                            <a:srgbClr val="000000"/>
                          </a:solidFill>
                          <a:effectLst/>
                          <a:latin typeface="Calibri"/>
                        </a:rPr>
                        <a:t>1) or </a:t>
                      </a:r>
                      <a:r>
                        <a:rPr lang="en-US" sz="1800" b="0" i="0" u="none" strike="noStrike" dirty="0" smtClean="0">
                          <a:solidFill>
                            <a:srgbClr val="000000"/>
                          </a:solidFill>
                          <a:effectLst/>
                          <a:latin typeface="Calibri"/>
                        </a:rPr>
                        <a:t>N (</a:t>
                      </a:r>
                      <a:r>
                        <a:rPr lang="en-US" sz="1800" b="0" i="0" u="none" strike="noStrike" dirty="0">
                          <a:solidFill>
                            <a:srgbClr val="000000"/>
                          </a:solidFill>
                          <a:effectLst/>
                          <a:latin typeface="Calibri"/>
                        </a:rPr>
                        <a:t>2)</a:t>
                      </a:r>
                    </a:p>
                  </a:txBody>
                  <a:tcPr marL="9525" marR="9525" marT="12700" marB="0" anchor="b">
                    <a:lnL>
                      <a:noFill/>
                    </a:lnL>
                    <a:lnR>
                      <a:noFill/>
                    </a:lnR>
                    <a:lnT>
                      <a:noFill/>
                    </a:lnT>
                    <a:lnB>
                      <a:noFill/>
                    </a:lnB>
                  </a:tcPr>
                </a:tc>
                <a:tc>
                  <a:txBody>
                    <a:bodyPr/>
                    <a:lstStyle/>
                    <a:p>
                      <a:pPr algn="ctr" fontAlgn="b"/>
                      <a:r>
                        <a:rPr lang="en-US" sz="2000" b="0" i="0" u="none" strike="noStrike">
                          <a:solidFill>
                            <a:srgbClr val="000000"/>
                          </a:solidFill>
                          <a:effectLst/>
                          <a:latin typeface="Calibri"/>
                        </a:rPr>
                        <a:t>7</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18</a:t>
                      </a:r>
                    </a:p>
                  </a:txBody>
                  <a:tcPr marL="9525" marR="9525" marT="12700" marB="0" anchor="b">
                    <a:lnL>
                      <a:noFill/>
                    </a:lnL>
                    <a:lnR>
                      <a:noFill/>
                    </a:lnR>
                    <a:lnT>
                      <a:noFill/>
                    </a:lnT>
                    <a:lnB>
                      <a:noFill/>
                    </a:lnB>
                  </a:tcPr>
                </a:tc>
              </a:tr>
              <a:tr h="556787">
                <a:tc>
                  <a:txBody>
                    <a:bodyPr/>
                    <a:lstStyle/>
                    <a:p>
                      <a:pPr algn="ctr" fontAlgn="b"/>
                      <a:r>
                        <a:rPr lang="en-US" sz="1800" b="0" i="0" u="none" strike="noStrike" dirty="0" smtClean="0">
                          <a:solidFill>
                            <a:srgbClr val="000000"/>
                          </a:solidFill>
                          <a:effectLst/>
                          <a:latin typeface="Calibri"/>
                        </a:rPr>
                        <a:t>SPEED Y (</a:t>
                      </a:r>
                      <a:r>
                        <a:rPr lang="en-US" sz="1800" b="0" i="0" u="none" strike="noStrike" dirty="0">
                          <a:solidFill>
                            <a:srgbClr val="000000"/>
                          </a:solidFill>
                          <a:effectLst/>
                          <a:latin typeface="Calibri"/>
                        </a:rPr>
                        <a:t>1) or </a:t>
                      </a:r>
                      <a:r>
                        <a:rPr lang="en-US" sz="1800" b="0" i="0" u="none" strike="noStrike" dirty="0" smtClean="0">
                          <a:solidFill>
                            <a:srgbClr val="000000"/>
                          </a:solidFill>
                          <a:effectLst/>
                          <a:latin typeface="Calibri"/>
                        </a:rPr>
                        <a:t>N (</a:t>
                      </a:r>
                      <a:r>
                        <a:rPr lang="en-US" sz="1800" b="0" i="0" u="none" strike="noStrike" dirty="0">
                          <a:solidFill>
                            <a:srgbClr val="000000"/>
                          </a:solidFill>
                          <a:effectLst/>
                          <a:latin typeface="Calibri"/>
                        </a:rPr>
                        <a:t>2) </a:t>
                      </a:r>
                    </a:p>
                  </a:txBody>
                  <a:tcPr marL="9525" marR="9525" marT="12700" marB="0" anchor="b">
                    <a:lnL>
                      <a:noFill/>
                    </a:lnL>
                    <a:lnR>
                      <a:noFill/>
                    </a:lnR>
                    <a:lnT>
                      <a:noFill/>
                    </a:lnT>
                    <a:lnB>
                      <a:noFill/>
                    </a:lnB>
                  </a:tcPr>
                </a:tc>
                <a:tc>
                  <a:txBody>
                    <a:bodyPr/>
                    <a:lstStyle/>
                    <a:p>
                      <a:pPr algn="ctr" fontAlgn="b"/>
                      <a:r>
                        <a:rPr lang="en-US" sz="2000" b="0" i="0" u="none" strike="noStrike">
                          <a:solidFill>
                            <a:srgbClr val="000000"/>
                          </a:solidFill>
                          <a:effectLst/>
                          <a:latin typeface="Calibri"/>
                        </a:rPr>
                        <a:t>23</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2</a:t>
                      </a:r>
                    </a:p>
                  </a:txBody>
                  <a:tcPr marL="9525" marR="9525" marT="12700" marB="0" anchor="b">
                    <a:lnL>
                      <a:noFill/>
                    </a:lnL>
                    <a:lnR>
                      <a:noFill/>
                    </a:lnR>
                    <a:lnT>
                      <a:noFill/>
                    </a:lnT>
                    <a:lnB>
                      <a:noFill/>
                    </a:lnB>
                  </a:tcPr>
                </a:tc>
              </a:tr>
              <a:tr h="556787">
                <a:tc>
                  <a:txBody>
                    <a:bodyPr/>
                    <a:lstStyle/>
                    <a:p>
                      <a:pPr algn="ctr" fontAlgn="b"/>
                      <a:r>
                        <a:rPr lang="en-US" sz="1800" b="0" i="0" u="none" strike="noStrike" dirty="0" smtClean="0">
                          <a:solidFill>
                            <a:srgbClr val="000000"/>
                          </a:solidFill>
                          <a:effectLst/>
                          <a:latin typeface="Calibri"/>
                        </a:rPr>
                        <a:t>ACC (</a:t>
                      </a:r>
                      <a:r>
                        <a:rPr lang="en-US" sz="1800" b="0" i="0" u="none" strike="noStrike" dirty="0">
                          <a:solidFill>
                            <a:srgbClr val="000000"/>
                          </a:solidFill>
                          <a:effectLst/>
                          <a:latin typeface="Calibri"/>
                        </a:rPr>
                        <a:t>1) or </a:t>
                      </a:r>
                      <a:r>
                        <a:rPr lang="en-US" sz="1800" b="0" i="0" u="none" strike="noStrike" dirty="0" smtClean="0">
                          <a:solidFill>
                            <a:srgbClr val="000000"/>
                          </a:solidFill>
                          <a:effectLst/>
                          <a:latin typeface="Calibri"/>
                        </a:rPr>
                        <a:t>DEC (</a:t>
                      </a:r>
                      <a:r>
                        <a:rPr lang="en-US" sz="1800" b="0" i="0" u="none" strike="noStrike" dirty="0">
                          <a:solidFill>
                            <a:srgbClr val="000000"/>
                          </a:solidFill>
                          <a:effectLst/>
                          <a:latin typeface="Calibri"/>
                        </a:rPr>
                        <a:t>2) </a:t>
                      </a:r>
                    </a:p>
                  </a:txBody>
                  <a:tcPr marL="9525" marR="9525" marT="12700" marB="0" anchor="b">
                    <a:lnL>
                      <a:noFill/>
                    </a:lnL>
                    <a:lnR>
                      <a:noFill/>
                    </a:lnR>
                    <a:lnT>
                      <a:noFill/>
                    </a:lnT>
                    <a:lnB>
                      <a:noFill/>
                    </a:lnB>
                  </a:tcPr>
                </a:tc>
                <a:tc>
                  <a:txBody>
                    <a:bodyPr/>
                    <a:lstStyle/>
                    <a:p>
                      <a:pPr algn="ctr" fontAlgn="b"/>
                      <a:r>
                        <a:rPr lang="en-US" sz="2000" b="0" i="0" u="none" strike="noStrike">
                          <a:solidFill>
                            <a:srgbClr val="000000"/>
                          </a:solidFill>
                          <a:effectLst/>
                          <a:latin typeface="Calibri"/>
                        </a:rPr>
                        <a:t>4</a:t>
                      </a:r>
                    </a:p>
                  </a:txBody>
                  <a:tcPr marL="9525" marR="9525" marT="12700"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bri"/>
                        </a:rPr>
                        <a:t>21</a:t>
                      </a:r>
                    </a:p>
                  </a:txBody>
                  <a:tcPr marL="9525" marR="9525" marT="12700" marB="0" anchor="b">
                    <a:lnL>
                      <a:noFill/>
                    </a:lnL>
                    <a:lnR>
                      <a:noFill/>
                    </a:lnR>
                    <a:lnT>
                      <a:noFill/>
                    </a:lnT>
                    <a:lnB>
                      <a:noFill/>
                    </a:lnB>
                  </a:tcPr>
                </a:tc>
              </a:tr>
            </a:tbl>
          </a:graphicData>
        </a:graphic>
      </p:graphicFrame>
      <p:sp>
        <p:nvSpPr>
          <p:cNvPr id="3" name="TextBox 2"/>
          <p:cNvSpPr txBox="1"/>
          <p:nvPr/>
        </p:nvSpPr>
        <p:spPr>
          <a:xfrm>
            <a:off x="5020533" y="2451527"/>
            <a:ext cx="3842030" cy="369332"/>
          </a:xfrm>
          <a:prstGeom prst="rect">
            <a:avLst/>
          </a:prstGeom>
          <a:noFill/>
        </p:spPr>
        <p:txBody>
          <a:bodyPr wrap="none" rtlCol="0">
            <a:spAutoFit/>
          </a:bodyPr>
          <a:lstStyle/>
          <a:p>
            <a:r>
              <a:rPr lang="en-US" dirty="0" smtClean="0"/>
              <a:t>Most “under pressure” but not contact</a:t>
            </a:r>
            <a:endParaRPr lang="en-US" dirty="0"/>
          </a:p>
        </p:txBody>
      </p:sp>
      <p:sp>
        <p:nvSpPr>
          <p:cNvPr id="5" name="TextBox 4"/>
          <p:cNvSpPr txBox="1"/>
          <p:nvPr/>
        </p:nvSpPr>
        <p:spPr>
          <a:xfrm>
            <a:off x="5020533" y="4671349"/>
            <a:ext cx="3162043" cy="369332"/>
          </a:xfrm>
          <a:prstGeom prst="rect">
            <a:avLst/>
          </a:prstGeom>
          <a:noFill/>
        </p:spPr>
        <p:txBody>
          <a:bodyPr wrap="none" rtlCol="0">
            <a:spAutoFit/>
          </a:bodyPr>
          <a:lstStyle/>
          <a:p>
            <a:r>
              <a:rPr lang="en-US" dirty="0" smtClean="0"/>
              <a:t>Twisting, per se, not mandatory </a:t>
            </a:r>
            <a:endParaRPr lang="en-US" dirty="0"/>
          </a:p>
        </p:txBody>
      </p:sp>
      <p:sp>
        <p:nvSpPr>
          <p:cNvPr id="6" name="TextBox 5"/>
          <p:cNvSpPr txBox="1"/>
          <p:nvPr/>
        </p:nvSpPr>
        <p:spPr>
          <a:xfrm>
            <a:off x="5020533" y="5744694"/>
            <a:ext cx="4055843" cy="369332"/>
          </a:xfrm>
          <a:prstGeom prst="rect">
            <a:avLst/>
          </a:prstGeom>
          <a:noFill/>
        </p:spPr>
        <p:txBody>
          <a:bodyPr wrap="none" rtlCol="0">
            <a:spAutoFit/>
          </a:bodyPr>
          <a:lstStyle/>
          <a:p>
            <a:r>
              <a:rPr lang="en-US" dirty="0" smtClean="0"/>
              <a:t>Most with “slowing down” or absorption</a:t>
            </a:r>
            <a:endParaRPr lang="en-US" dirty="0"/>
          </a:p>
        </p:txBody>
      </p:sp>
      <p:sp>
        <p:nvSpPr>
          <p:cNvPr id="7" name="TextBox 6"/>
          <p:cNvSpPr txBox="1"/>
          <p:nvPr/>
        </p:nvSpPr>
        <p:spPr>
          <a:xfrm>
            <a:off x="5020533" y="5237838"/>
            <a:ext cx="2355595" cy="369332"/>
          </a:xfrm>
          <a:prstGeom prst="rect">
            <a:avLst/>
          </a:prstGeom>
          <a:noFill/>
        </p:spPr>
        <p:txBody>
          <a:bodyPr wrap="none" rtlCol="0">
            <a:spAutoFit/>
          </a:bodyPr>
          <a:lstStyle/>
          <a:p>
            <a:r>
              <a:rPr lang="en-US" dirty="0" smtClean="0"/>
              <a:t>At performance speed! </a:t>
            </a:r>
            <a:endParaRPr lang="en-US" dirty="0"/>
          </a:p>
        </p:txBody>
      </p:sp>
      <p:sp>
        <p:nvSpPr>
          <p:cNvPr id="8" name="TextBox 7"/>
          <p:cNvSpPr txBox="1"/>
          <p:nvPr/>
        </p:nvSpPr>
        <p:spPr>
          <a:xfrm>
            <a:off x="5020533" y="3197095"/>
            <a:ext cx="2079904" cy="369332"/>
          </a:xfrm>
          <a:prstGeom prst="rect">
            <a:avLst/>
          </a:prstGeom>
          <a:noFill/>
        </p:spPr>
        <p:txBody>
          <a:bodyPr wrap="none" rtlCol="0">
            <a:spAutoFit/>
          </a:bodyPr>
          <a:lstStyle/>
          <a:p>
            <a:r>
              <a:rPr lang="en-US" dirty="0" smtClean="0"/>
              <a:t>Landing and cutting </a:t>
            </a:r>
            <a:endParaRPr lang="en-US" dirty="0"/>
          </a:p>
        </p:txBody>
      </p:sp>
      <p:sp>
        <p:nvSpPr>
          <p:cNvPr id="9" name="TextBox 8"/>
          <p:cNvSpPr txBox="1"/>
          <p:nvPr/>
        </p:nvSpPr>
        <p:spPr>
          <a:xfrm>
            <a:off x="5020533" y="4095229"/>
            <a:ext cx="2395157" cy="369332"/>
          </a:xfrm>
          <a:prstGeom prst="rect">
            <a:avLst/>
          </a:prstGeom>
          <a:noFill/>
        </p:spPr>
        <p:txBody>
          <a:bodyPr wrap="none" rtlCol="0">
            <a:spAutoFit/>
          </a:bodyPr>
          <a:lstStyle/>
          <a:p>
            <a:r>
              <a:rPr lang="en-US" dirty="0" smtClean="0"/>
              <a:t>Consequence or cause? </a:t>
            </a:r>
            <a:endParaRPr lang="en-US" dirty="0"/>
          </a:p>
        </p:txBody>
      </p:sp>
      <p:cxnSp>
        <p:nvCxnSpPr>
          <p:cNvPr id="11" name="Straight Arrow Connector 10"/>
          <p:cNvCxnSpPr/>
          <p:nvPr/>
        </p:nvCxnSpPr>
        <p:spPr>
          <a:xfrm flipH="1">
            <a:off x="4739965" y="2613978"/>
            <a:ext cx="2214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739965" y="3401402"/>
            <a:ext cx="2214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739965" y="4277445"/>
            <a:ext cx="2214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739965" y="4858124"/>
            <a:ext cx="2214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739965" y="5409267"/>
            <a:ext cx="2214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739965" y="5896618"/>
            <a:ext cx="22149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60777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5485</TotalTime>
  <Words>6303</Words>
  <Application>Microsoft Office PowerPoint</Application>
  <PresentationFormat>On-screen Show (4:3)</PresentationFormat>
  <Paragraphs>834</Paragraphs>
  <Slides>126</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126</vt:i4>
      </vt:variant>
    </vt:vector>
  </HeadingPairs>
  <TitlesOfParts>
    <vt:vector size="128" baseType="lpstr">
      <vt:lpstr>Office Theme</vt:lpstr>
      <vt:lpstr>Document</vt:lpstr>
      <vt:lpstr>Movement Preparation </vt:lpstr>
      <vt:lpstr>Movement Preparation </vt:lpstr>
      <vt:lpstr>PowerPoint Presentation</vt:lpstr>
      <vt:lpstr>Movement Preparation </vt:lpstr>
      <vt:lpstr>How is MP different than warm-up?</vt:lpstr>
      <vt:lpstr>Performance in Soccer</vt:lpstr>
      <vt:lpstr>Performance in Soccer Physical Characteristics</vt:lpstr>
      <vt:lpstr>Performance in Soccer Psychological Characteristics</vt:lpstr>
      <vt:lpstr>Performance in Soccer </vt:lpstr>
      <vt:lpstr>Durability </vt:lpstr>
      <vt:lpstr>Physical literacy A foundation for movement preparation</vt:lpstr>
      <vt:lpstr>Movement Preparation &amp; LTAD/LTPD</vt:lpstr>
      <vt:lpstr>PowerPoint Presentation</vt:lpstr>
      <vt:lpstr>PowerPoint Presentation</vt:lpstr>
      <vt:lpstr>Movement Skills are the building blocks of Physical Literacy</vt:lpstr>
      <vt:lpstr>Preparing for ALL Movements on the Field of Play </vt:lpstr>
      <vt:lpstr>PowerPoint Presentation</vt:lpstr>
      <vt:lpstr>Quality Physical Literacy Experiences</vt:lpstr>
      <vt:lpstr>Movement PREPARATION BASICS</vt:lpstr>
      <vt:lpstr>Movement Preparation </vt:lpstr>
      <vt:lpstr>Entry Level Implementation</vt:lpstr>
      <vt:lpstr>Movement Preparation Components</vt:lpstr>
      <vt:lpstr>EQUIPMENT and RESOURCES </vt:lpstr>
      <vt:lpstr>EQUIPMENT &amp; RESOURCES</vt:lpstr>
      <vt:lpstr>Field SETUP </vt:lpstr>
      <vt:lpstr>PowerPoint Presentation</vt:lpstr>
      <vt:lpstr>PowerPoint Presentation</vt:lpstr>
      <vt:lpstr>Movement Preparation iPDF “Portable Instruction Manual” </vt:lpstr>
      <vt:lpstr>MP: Performance Core</vt:lpstr>
      <vt:lpstr>MOVEMENT PREPARATION COMPONENTS</vt:lpstr>
      <vt:lpstr>Movement Preparation Components</vt:lpstr>
      <vt:lpstr>BASIC PROGRESSION</vt:lpstr>
      <vt:lpstr>DYNAMICS</vt:lpstr>
      <vt:lpstr>Dynamics Elements  </vt:lpstr>
      <vt:lpstr>Dynamics</vt:lpstr>
      <vt:lpstr>Line Dynamics</vt:lpstr>
      <vt:lpstr>Circular Dynamics</vt:lpstr>
      <vt:lpstr>ACCELERATIONS</vt:lpstr>
      <vt:lpstr>Accelerations</vt:lpstr>
      <vt:lpstr>Accelerations</vt:lpstr>
      <vt:lpstr>Accelerations </vt:lpstr>
      <vt:lpstr>LADDERS</vt:lpstr>
      <vt:lpstr>Ladders</vt:lpstr>
      <vt:lpstr>Ladders</vt:lpstr>
      <vt:lpstr>Ladders</vt:lpstr>
      <vt:lpstr>CUTTING</vt:lpstr>
      <vt:lpstr>Cutting</vt:lpstr>
      <vt:lpstr>Cutting Objectives</vt:lpstr>
      <vt:lpstr>CUTTING- WEAVEs </vt:lpstr>
      <vt:lpstr>Weave</vt:lpstr>
      <vt:lpstr>Basic Progression </vt:lpstr>
      <vt:lpstr>Progression Parameters</vt:lpstr>
      <vt:lpstr>Progression </vt:lpstr>
      <vt:lpstr>Progression </vt:lpstr>
      <vt:lpstr>Progression </vt:lpstr>
      <vt:lpstr>Learning Moments</vt:lpstr>
      <vt:lpstr>CUTTING – BOX </vt:lpstr>
      <vt:lpstr>Box Right</vt:lpstr>
      <vt:lpstr>Box Left</vt:lpstr>
      <vt:lpstr>CORE</vt:lpstr>
      <vt:lpstr>Core</vt:lpstr>
      <vt:lpstr>Core Objectives</vt:lpstr>
      <vt:lpstr>CORE</vt:lpstr>
      <vt:lpstr>On Field </vt:lpstr>
      <vt:lpstr>LF BACKGROUND SLIDES </vt:lpstr>
      <vt:lpstr>The Need</vt:lpstr>
      <vt:lpstr>LF BACKGROUND SECTIONS </vt:lpstr>
      <vt:lpstr>Developing physical literacy in youth </vt:lpstr>
      <vt:lpstr>The Physical Literacy Cycle </vt:lpstr>
      <vt:lpstr>PowerPoint Presentation</vt:lpstr>
      <vt:lpstr>Motor Development STUNTED In an inactive no play world</vt:lpstr>
      <vt:lpstr>PowerPoint Presentation</vt:lpstr>
      <vt:lpstr>Deficits in Motor competence </vt:lpstr>
      <vt:lpstr>PowerPoint Presentation</vt:lpstr>
      <vt:lpstr>PowerPoint Presentation</vt:lpstr>
      <vt:lpstr>PowerPoint Presentation</vt:lpstr>
      <vt:lpstr>Deficits in MOVEMENT VOCABULARY  </vt:lpstr>
      <vt:lpstr>Motor Competence in Curricular Linked Skills  (n=5773, My Personal Best,  2014) </vt:lpstr>
      <vt:lpstr>Movement Vocabulary </vt:lpstr>
      <vt:lpstr>Females Cut Different &amp; Asymmetrically</vt:lpstr>
      <vt:lpstr>Deficits in MOVEMENT CONFIDENCE  </vt:lpstr>
      <vt:lpstr>Confidence in Performing Activity  (My Personal Best,  2014)</vt:lpstr>
      <vt:lpstr>PowerPoint Presentation</vt:lpstr>
      <vt:lpstr>Deficits in HAPPINESS and motivation   </vt:lpstr>
      <vt:lpstr>Happiness and PA </vt:lpstr>
      <vt:lpstr>PowerPoint Presentation</vt:lpstr>
      <vt:lpstr>QUALITY COACHING delivering QPLE    </vt:lpstr>
      <vt:lpstr>PowerPoint Presentation</vt:lpstr>
      <vt:lpstr>Motor Competence in Grade 3</vt:lpstr>
      <vt:lpstr>Motor Competence in Grade 3</vt:lpstr>
      <vt:lpstr>PowerPoint Presentation</vt:lpstr>
      <vt:lpstr>Limb Dominance </vt:lpstr>
      <vt:lpstr>It’s all about the “manipulation” foot, right?</vt:lpstr>
      <vt:lpstr>PowerPoint Presentation</vt:lpstr>
      <vt:lpstr>Limb Dominance </vt:lpstr>
      <vt:lpstr>Acl Injury BACKGROUND </vt:lpstr>
      <vt:lpstr>ACL injury</vt:lpstr>
      <vt:lpstr>The Cost</vt:lpstr>
      <vt:lpstr>ACL Injury Characteristics</vt:lpstr>
      <vt:lpstr>MP and ACL Injury </vt:lpstr>
      <vt:lpstr>Managing Motor Control Errors</vt:lpstr>
      <vt:lpstr>Motor Control Errors</vt:lpstr>
      <vt:lpstr>Sequencing Error</vt:lpstr>
      <vt:lpstr>Fatigue and Motor Control</vt:lpstr>
      <vt:lpstr>Quality training sessions </vt:lpstr>
      <vt:lpstr>Movement Preparation Study </vt:lpstr>
      <vt:lpstr>Movement Preparation Study </vt:lpstr>
      <vt:lpstr>Movement Vocabulary </vt:lpstr>
      <vt:lpstr>Movement Terminology </vt:lpstr>
      <vt:lpstr>Repetition based learning with knowledge of results </vt:lpstr>
      <vt:lpstr>Learning at Speed</vt:lpstr>
      <vt:lpstr>Peer Pressure</vt:lpstr>
      <vt:lpstr>Time Pressure </vt:lpstr>
      <vt:lpstr>Explain Demonstrate  Observe Correct </vt:lpstr>
      <vt:lpstr>Cueing during movement  – a faux pas </vt:lpstr>
      <vt:lpstr>Confidence </vt:lpstr>
      <vt:lpstr>Right and Left Symmetry </vt:lpstr>
      <vt:lpstr>Audience </vt:lpstr>
      <vt:lpstr>Progressing Rivalry </vt:lpstr>
      <vt:lpstr>Movement preparation Program Evaluation </vt:lpstr>
      <vt:lpstr>Movement Preparation Study </vt:lpstr>
      <vt:lpstr>Movement Preparation Study </vt:lpstr>
      <vt:lpstr>Physical literacy enriched GLUTEUS mEDIUS ACTIVITIES</vt:lpstr>
      <vt:lpstr>Physical literacy enriched Gluteus Medius Activities </vt:lpstr>
      <vt:lpstr>Gluteus Medius &amp; abductors</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Kriellaars</dc:creator>
  <cp:lastModifiedBy>Annie Lau</cp:lastModifiedBy>
  <cp:revision>121</cp:revision>
  <cp:lastPrinted>2016-05-09T19:06:39Z</cp:lastPrinted>
  <dcterms:created xsi:type="dcterms:W3CDTF">2016-05-09T18:08:51Z</dcterms:created>
  <dcterms:modified xsi:type="dcterms:W3CDTF">2016-05-09T19:28:58Z</dcterms:modified>
</cp:coreProperties>
</file>